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9" r:id="rId10"/>
    <p:sldId id="278" r:id="rId11"/>
    <p:sldId id="280" r:id="rId12"/>
    <p:sldId id="281" r:id="rId13"/>
    <p:sldId id="282" r:id="rId14"/>
    <p:sldId id="283" r:id="rId15"/>
    <p:sldId id="285" r:id="rId16"/>
    <p:sldId id="286" r:id="rId17"/>
    <p:sldId id="287" r:id="rId18"/>
    <p:sldId id="284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128" autoAdjust="0"/>
  </p:normalViewPr>
  <p:slideViewPr>
    <p:cSldViewPr>
      <p:cViewPr varScale="1">
        <p:scale>
          <a:sx n="79" d="100"/>
          <a:sy n="79" d="100"/>
        </p:scale>
        <p:origin x="-1469" y="-67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F7C51-593C-4BBE-B099-08127ADB5AB6}" type="datetimeFigureOut">
              <a:rPr lang="ru-RU" smtClean="0"/>
              <a:t>30.05.2016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76635-3620-4EE8-90EC-E67839801A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157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dirty="0" smtClean="0"/>
              <a:t>Missed</a:t>
            </a:r>
            <a:r>
              <a:rPr lang="en-US" baseline="0" dirty="0" smtClean="0"/>
              <a:t> parts of the paper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Justification of the focus of the paper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76635-3620-4EE8-90EC-E67839801A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065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motivation on the slide !!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76635-3620-4EE8-90EC-E67839801A2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298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Metadata is</a:t>
            </a:r>
            <a:r>
              <a:rPr lang="en-US" baseline="0" dirty="0" smtClean="0"/>
              <a:t> </a:t>
            </a:r>
            <a:r>
              <a:rPr lang="en-US" dirty="0" smtClean="0"/>
              <a:t>semantic in two perspectives.</a:t>
            </a:r>
            <a:r>
              <a:rPr lang="en-US" baseline="0" dirty="0" smtClean="0"/>
              <a:t> Mathematical semantics…, Real-world semantics is …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 </a:t>
            </a:r>
            <a:r>
              <a:rPr lang="en-US" dirty="0" smtClean="0"/>
              <a:t>computer science, the notion of </a:t>
            </a:r>
            <a:r>
              <a:rPr lang="en-US" b="1" i="1" dirty="0" smtClean="0"/>
              <a:t>semantics</a:t>
            </a:r>
            <a:r>
              <a:rPr lang="en-US" dirty="0" smtClean="0"/>
              <a:t> is twofold.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 AI research, semantics is understood as </a:t>
            </a:r>
            <a:r>
              <a:rPr lang="en-US" b="1" dirty="0" smtClean="0"/>
              <a:t>a mapping (interpretation) from the language vocabulary to concepts that stand for entities in the real worl</a:t>
            </a:r>
            <a:r>
              <a:rPr lang="en-US" dirty="0" smtClean="0"/>
              <a:t>d.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 other works, the term (mathematical) “semantics” </a:t>
            </a:r>
            <a:r>
              <a:rPr lang="en-US" b="1" dirty="0" smtClean="0"/>
              <a:t>is used to denote rules for automated interpretation</a:t>
            </a:r>
            <a:r>
              <a:rPr lang="en-US" dirty="0" smtClean="0"/>
              <a:t>, which are not necessarily related to a real-world conceptualization [5].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 our work, both notions of semantics are used.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76635-3620-4EE8-90EC-E67839801A2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090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made an analysis of the existent works on d</a:t>
            </a:r>
            <a:r>
              <a:rPr lang="en-US" dirty="0" smtClean="0"/>
              <a:t>ifferent aspects</a:t>
            </a:r>
            <a:r>
              <a:rPr lang="en-US" baseline="0" dirty="0" smtClean="0"/>
              <a:t> of the information systems aimed at enterprise knowledge management.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76635-3620-4EE8-90EC-E67839801A2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782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Following the Design Science research methodology, we consider three research cycles. The first one is the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relenace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cycle. Within this cycle we defined the following research questions…</a:t>
            </a:r>
          </a:p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Good design science research often begins by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iden-tifying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representing opportunities and problems in an actual application environment</a:t>
            </a:r>
            <a:r>
              <a:rPr lang="en-US" sz="12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b="0" i="0" u="none" strike="noStrike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However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Iivari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[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Iivari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2007] points out that some design science research is about potentiality: the identification of new opportunities to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-prove practice before any problem is recognized. 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76635-3620-4EE8-90EC-E67839801A2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8664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Let </a:t>
            </a:r>
            <a:r>
              <a:rPr lang="en-US" i="1" dirty="0" smtClean="0"/>
              <a:t>CF</a:t>
            </a:r>
            <a:r>
              <a:rPr lang="en-US" dirty="0" smtClean="0"/>
              <a:t> be the union of the extensions of the C-fact type of which </a:t>
            </a:r>
            <a:r>
              <a:rPr lang="en-US" i="1" dirty="0" smtClean="0"/>
              <a:t>instances an actor role</a:t>
            </a:r>
            <a:r>
              <a:rPr lang="en-US" dirty="0" smtClean="0"/>
              <a:t> is prescribed to deal with, and </a:t>
            </a:r>
            <a:r>
              <a:rPr lang="en-US" i="1" dirty="0" smtClean="0"/>
              <a:t>S</a:t>
            </a:r>
            <a:r>
              <a:rPr lang="en-US" dirty="0" smtClean="0"/>
              <a:t> be the union of all possible facts (including instances of C-and P-fact types) that an actor may need to know for reacting C-facts. Let </a:t>
            </a:r>
            <a:r>
              <a:rPr lang="en-US" i="1" dirty="0" smtClean="0"/>
              <a:t>I</a:t>
            </a:r>
            <a:r>
              <a:rPr lang="en-US" dirty="0" smtClean="0"/>
              <a:t> be the set of intentions that may be evoked in the actor, let </a:t>
            </a:r>
            <a:r>
              <a:rPr lang="en-US" i="1" dirty="0" smtClean="0"/>
              <a:t>P</a:t>
            </a:r>
            <a:r>
              <a:rPr lang="en-US" dirty="0" smtClean="0"/>
              <a:t> be the set of propositions which intentions are about, and </a:t>
            </a:r>
            <a:r>
              <a:rPr lang="en-US" i="1" dirty="0" smtClean="0"/>
              <a:t>CA</a:t>
            </a:r>
            <a:r>
              <a:rPr lang="en-US" dirty="0" smtClean="0"/>
              <a:t> be the union of all possible C-acts with the specified intention and proposition.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76635-3620-4EE8-90EC-E67839801A28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4900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- </a:t>
            </a:r>
            <a:r>
              <a:rPr lang="en-US" dirty="0" smtClean="0"/>
              <a:t>The methods of ontology</a:t>
            </a:r>
            <a:r>
              <a:rPr lang="en-US" baseline="0" dirty="0" smtClean="0"/>
              <a:t> mapping &amp; integration;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76635-3620-4EE8-90EC-E67839801A28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447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4" y="6315075"/>
            <a:ext cx="22669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839200" cy="8382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257800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EEWC DC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315075"/>
            <a:ext cx="22669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5/30/2016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EEWC DC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71600"/>
            <a:ext cx="9144000" cy="1927225"/>
          </a:xfrm>
        </p:spPr>
        <p:txBody>
          <a:bodyPr/>
          <a:lstStyle/>
          <a:p>
            <a:pPr algn="ctr"/>
            <a:r>
              <a:rPr lang="en-US" sz="3600" dirty="0"/>
              <a:t>From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the </a:t>
            </a:r>
            <a:r>
              <a:rPr lang="en-US" sz="3600" dirty="0"/>
              <a:t>Essence of an </a:t>
            </a:r>
            <a:r>
              <a:rPr lang="en-US" sz="3600" dirty="0" smtClean="0"/>
              <a:t>Enterprise Towards </a:t>
            </a:r>
            <a:br>
              <a:rPr lang="en-US" sz="3600" dirty="0" smtClean="0"/>
            </a:br>
            <a:r>
              <a:rPr lang="en-US" sz="3600" dirty="0" smtClean="0"/>
              <a:t>Enterprise SUPPORTING </a:t>
            </a:r>
            <a:br>
              <a:rPr lang="en-US" sz="3600" dirty="0" smtClean="0"/>
            </a:br>
            <a:r>
              <a:rPr lang="en-US" sz="3600" dirty="0" smtClean="0"/>
              <a:t>INFORMATION SYSTEMS</a:t>
            </a:r>
            <a:endParaRPr lang="ru-RU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733800"/>
            <a:ext cx="6400800" cy="1295400"/>
          </a:xfrm>
        </p:spPr>
        <p:txBody>
          <a:bodyPr>
            <a:normAutofit/>
          </a:bodyPr>
          <a:lstStyle/>
          <a:p>
            <a:pPr algn="r"/>
            <a:r>
              <a:rPr lang="en-US" sz="2000" dirty="0" err="1" smtClean="0"/>
              <a:t>Tanja</a:t>
            </a:r>
            <a:r>
              <a:rPr lang="en-US" sz="2000" dirty="0" smtClean="0"/>
              <a:t> </a:t>
            </a:r>
            <a:r>
              <a:rPr lang="en-US" sz="2000" dirty="0" err="1" smtClean="0"/>
              <a:t>Poletaeva</a:t>
            </a:r>
            <a:endParaRPr lang="en-US" sz="2000" dirty="0" smtClean="0"/>
          </a:p>
          <a:p>
            <a:pPr algn="r"/>
            <a:r>
              <a:rPr lang="en-US" sz="2000" dirty="0" smtClean="0"/>
              <a:t>Tutors: </a:t>
            </a:r>
            <a:r>
              <a:rPr lang="en-US" sz="2000" dirty="0" err="1" smtClean="0"/>
              <a:t>Habib</a:t>
            </a:r>
            <a:r>
              <a:rPr lang="en-US" sz="2000" dirty="0" smtClean="0"/>
              <a:t> </a:t>
            </a:r>
            <a:r>
              <a:rPr lang="en-US" sz="2000" dirty="0" err="1" smtClean="0"/>
              <a:t>Abdulrab</a:t>
            </a:r>
            <a:endParaRPr lang="en-US" sz="2000" dirty="0" smtClean="0"/>
          </a:p>
          <a:p>
            <a:pPr algn="r"/>
            <a:r>
              <a:rPr lang="en-US" sz="2000" dirty="0" smtClean="0"/>
              <a:t>Eduard </a:t>
            </a:r>
            <a:r>
              <a:rPr lang="en-US" sz="2000" dirty="0" err="1" smtClean="0"/>
              <a:t>Babkin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18356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II. </a:t>
            </a:r>
            <a:r>
              <a:rPr lang="en-US" i="1" dirty="0" smtClean="0"/>
              <a:t>Rigor </a:t>
            </a:r>
            <a:r>
              <a:rPr lang="en-US" i="1" dirty="0"/>
              <a:t>Cycle </a:t>
            </a:r>
            <a:r>
              <a:rPr lang="en-US" i="1" dirty="0" smtClean="0"/>
              <a:t>(</a:t>
            </a:r>
            <a:r>
              <a:rPr lang="en-US" i="1" dirty="0"/>
              <a:t>R</a:t>
            </a:r>
            <a:r>
              <a:rPr lang="en-US" i="1" dirty="0" smtClean="0"/>
              <a:t> </a:t>
            </a:r>
            <a:r>
              <a:rPr lang="en-US" i="1" dirty="0">
                <a:sym typeface="Wingdings" pitchFamily="2" charset="2"/>
              </a:rPr>
              <a:t> </a:t>
            </a:r>
            <a:r>
              <a:rPr lang="en-US" i="1" dirty="0" smtClean="0">
                <a:sym typeface="Wingdings" pitchFamily="2" charset="2"/>
              </a:rPr>
              <a:t>KB)</a:t>
            </a:r>
            <a:r>
              <a:rPr lang="en-US" i="1" dirty="0" smtClean="0"/>
              <a:t> 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the Change of Scientific </a:t>
            </a:r>
            <a:r>
              <a:rPr lang="en-US" dirty="0"/>
              <a:t>Foundations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355600" algn="l"/>
              </a:tabLst>
            </a:pPr>
            <a:r>
              <a:rPr lang="en-US" b="1" dirty="0" smtClean="0"/>
              <a:t>1.	</a:t>
            </a:r>
            <a:r>
              <a:rPr lang="en-US" dirty="0" smtClean="0"/>
              <a:t>The UFO ontology instead of the BORO foundational ontology;</a:t>
            </a:r>
          </a:p>
          <a:p>
            <a:pPr marL="0" indent="0">
              <a:buNone/>
              <a:tabLst>
                <a:tab pos="355600" algn="l"/>
              </a:tabLst>
            </a:pPr>
            <a:endParaRPr lang="en-US" dirty="0" smtClean="0"/>
          </a:p>
          <a:p>
            <a:pPr marL="0" indent="0">
              <a:buNone/>
              <a:tabLst>
                <a:tab pos="355600" algn="l"/>
              </a:tabLst>
            </a:pPr>
            <a:r>
              <a:rPr lang="en-US" b="1" dirty="0"/>
              <a:t>2.	</a:t>
            </a:r>
            <a:r>
              <a:rPr lang="en-US" i="1" dirty="0" smtClean="0"/>
              <a:t>The </a:t>
            </a:r>
            <a:r>
              <a:rPr lang="en-US" i="1" dirty="0"/>
              <a:t>methods of </a:t>
            </a:r>
            <a:r>
              <a:rPr lang="en-US" i="1" dirty="0" smtClean="0"/>
              <a:t>action rules </a:t>
            </a:r>
            <a:r>
              <a:rPr lang="en-US" i="1" dirty="0"/>
              <a:t>formalization and implementation</a:t>
            </a:r>
            <a:r>
              <a:rPr lang="en-US" i="1" dirty="0" smtClean="0"/>
              <a:t>;</a:t>
            </a:r>
          </a:p>
          <a:p>
            <a:pPr marL="0" indent="0">
              <a:buNone/>
              <a:tabLst>
                <a:tab pos="355600" algn="l"/>
              </a:tabLst>
            </a:pPr>
            <a:endParaRPr lang="en-US" dirty="0" smtClean="0"/>
          </a:p>
          <a:p>
            <a:pPr marL="0" indent="0">
              <a:buNone/>
              <a:tabLst>
                <a:tab pos="355600" algn="l"/>
              </a:tabLst>
            </a:pPr>
            <a:r>
              <a:rPr lang="en-US" b="1" dirty="0" smtClean="0"/>
              <a:t>3.</a:t>
            </a:r>
            <a:r>
              <a:rPr lang="en-US" b="1" dirty="0"/>
              <a:t>	</a:t>
            </a:r>
            <a:r>
              <a:rPr lang="en-US" dirty="0" smtClean="0"/>
              <a:t>The methods to reason facts, to compare facts, to understand facts, to 	integrate facts;</a:t>
            </a:r>
            <a:endParaRPr lang="en-US" dirty="0"/>
          </a:p>
          <a:p>
            <a:pPr marL="0" indent="0">
              <a:buNone/>
              <a:tabLst>
                <a:tab pos="355600" algn="l"/>
              </a:tabLst>
            </a:pP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96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991600" cy="838200"/>
          </a:xfrm>
        </p:spPr>
        <p:txBody>
          <a:bodyPr>
            <a:normAutofit/>
          </a:bodyPr>
          <a:lstStyle/>
          <a:p>
            <a:r>
              <a:rPr lang="en-US" dirty="0"/>
              <a:t>II. </a:t>
            </a:r>
            <a:r>
              <a:rPr lang="en-US" i="1" dirty="0" smtClean="0"/>
              <a:t>Design Cycle (A1) – </a:t>
            </a:r>
            <a:r>
              <a:rPr lang="en-US" dirty="0" smtClean="0"/>
              <a:t>The Formal Enterprise Ontology (FEO),   and the Formal Enterprise Ontology Pattern Language (FEO-PL)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90" y="1447800"/>
            <a:ext cx="891341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798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II. </a:t>
            </a:r>
            <a:r>
              <a:rPr lang="en-US" i="1" dirty="0" smtClean="0"/>
              <a:t>Design </a:t>
            </a:r>
            <a:r>
              <a:rPr lang="en-US" i="1" dirty="0"/>
              <a:t>Cycle (A1) – </a:t>
            </a:r>
            <a:r>
              <a:rPr lang="en-US" dirty="0"/>
              <a:t>The Formal Enterprise Ontology (FEO), </a:t>
            </a:r>
            <a:r>
              <a:rPr lang="en-US" dirty="0" smtClean="0"/>
              <a:t>  and </a:t>
            </a:r>
            <a:r>
              <a:rPr lang="en-US" dirty="0"/>
              <a:t>the Formal Enterprise Ontology Pattern Language (FEO-PL)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75" y="1473200"/>
            <a:ext cx="8852025" cy="530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022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II</a:t>
            </a:r>
            <a:r>
              <a:rPr lang="en-US" dirty="0" smtClean="0"/>
              <a:t>. </a:t>
            </a:r>
            <a:r>
              <a:rPr lang="en-US" i="1" dirty="0"/>
              <a:t>Design Cycle (A1) </a:t>
            </a:r>
            <a:r>
              <a:rPr lang="en-US" i="1" dirty="0" smtClean="0"/>
              <a:t>– </a:t>
            </a:r>
            <a:r>
              <a:rPr lang="en-US" dirty="0" smtClean="0"/>
              <a:t>Formal </a:t>
            </a:r>
            <a:r>
              <a:rPr lang="en-US" dirty="0"/>
              <a:t>Enterprise Ontology Pattern Language </a:t>
            </a:r>
            <a:r>
              <a:rPr lang="en-US" dirty="0" smtClean="0"/>
              <a:t>			(</a:t>
            </a:r>
            <a:r>
              <a:rPr lang="en-US" dirty="0"/>
              <a:t>FEO-PL)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1447800"/>
            <a:ext cx="5105400" cy="68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/>
              <a:t>Verification of the logical consistency of FEO-PL </a:t>
            </a:r>
            <a:r>
              <a:rPr lang="en-US" sz="1800" dirty="0" err="1" smtClean="0"/>
              <a:t>metamodel</a:t>
            </a:r>
            <a:r>
              <a:rPr lang="en-US" sz="1800" dirty="0" smtClean="0"/>
              <a:t> by means of embedded OLED tools</a:t>
            </a:r>
            <a:endParaRPr lang="ru-RU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5" y="4319403"/>
            <a:ext cx="3594305" cy="2462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780538"/>
            <a:ext cx="4953000" cy="3015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1" y="1522040"/>
            <a:ext cx="3505200" cy="2287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164" y="2337569"/>
            <a:ext cx="4721436" cy="1320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667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II. </a:t>
            </a:r>
            <a:r>
              <a:rPr lang="en-US" i="1" dirty="0" smtClean="0"/>
              <a:t>Design </a:t>
            </a:r>
            <a:r>
              <a:rPr lang="en-US" i="1" dirty="0"/>
              <a:t>Cycle (</a:t>
            </a:r>
            <a:r>
              <a:rPr lang="en-US" i="1" dirty="0" smtClean="0"/>
              <a:t>A2) – </a:t>
            </a:r>
            <a:r>
              <a:rPr lang="en-US" dirty="0" smtClean="0"/>
              <a:t>the method of codification of the FEO-based </a:t>
            </a:r>
            <a:r>
              <a:rPr lang="en-US" dirty="0"/>
              <a:t>models 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8768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OntoUML </a:t>
            </a:r>
            <a:r>
              <a:rPr lang="en-US" dirty="0"/>
              <a:t>Light-weight </a:t>
            </a:r>
            <a:r>
              <a:rPr lang="en-US" dirty="0" err="1"/>
              <a:t>EDitor</a:t>
            </a:r>
            <a:r>
              <a:rPr lang="en-US" dirty="0"/>
              <a:t> (OLED</a:t>
            </a:r>
            <a:r>
              <a:rPr lang="en-US" dirty="0" smtClean="0"/>
              <a:t>) [1] </a:t>
            </a:r>
            <a:r>
              <a:rPr lang="en-US" dirty="0"/>
              <a:t>© NEMO/UFES</a:t>
            </a:r>
            <a:r>
              <a:rPr lang="en-US" dirty="0" smtClean="0"/>
              <a:t> is designed to support conceptual modeling in OntoUML including codification of models in OWL/SWRL;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The method of a conceptual model codification have to correlate with the reasoning methods;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Codification methods of the OLED editor should be extended in order to be applicable to FEO-based models;</a:t>
            </a:r>
          </a:p>
          <a:p>
            <a:pPr marL="182563" indent="0">
              <a:spcAft>
                <a:spcPts val="600"/>
              </a:spcAft>
              <a:buNone/>
            </a:pPr>
            <a:r>
              <a:rPr lang="en-US" dirty="0" smtClean="0"/>
              <a:t>	– Since OLED is improved continuously, it may be found after 	discussions with the experts that the work is partially done;</a:t>
            </a:r>
          </a:p>
          <a:p>
            <a:pPr marL="182563" indent="0">
              <a:spcAft>
                <a:spcPts val="600"/>
              </a:spcAft>
              <a:buNone/>
            </a:pPr>
            <a:endParaRPr lang="en-US" dirty="0" smtClean="0"/>
          </a:p>
          <a:p>
            <a:pPr>
              <a:spcAft>
                <a:spcPts val="600"/>
              </a:spcAft>
            </a:pP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52800" y="6553200"/>
            <a:ext cx="5715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[1] OntoUML </a:t>
            </a:r>
            <a:r>
              <a:rPr lang="en-US" sz="1100" dirty="0"/>
              <a:t>Lightweight Editor: https://github.com/nemo-ufes/ontouml-lightweight-editor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327517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II. </a:t>
            </a:r>
            <a:r>
              <a:rPr lang="en-US" i="1" dirty="0"/>
              <a:t>Design Cycle (</a:t>
            </a:r>
            <a:r>
              <a:rPr lang="en-US" i="1" dirty="0" smtClean="0"/>
              <a:t>A3) </a:t>
            </a:r>
            <a:r>
              <a:rPr lang="en-US" i="1" dirty="0"/>
              <a:t>– </a:t>
            </a:r>
            <a:r>
              <a:rPr lang="en-US" dirty="0"/>
              <a:t>the method of </a:t>
            </a:r>
            <a:r>
              <a:rPr lang="en-US" dirty="0" smtClean="0"/>
              <a:t>action rules specification and implementation in accordance with the FEO-PL 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b="1" dirty="0" smtClean="0"/>
              <a:t>1. </a:t>
            </a:r>
            <a:r>
              <a:rPr lang="en-US" dirty="0" smtClean="0"/>
              <a:t>The use of </a:t>
            </a:r>
            <a:r>
              <a:rPr lang="en-US" i="1" dirty="0" smtClean="0"/>
              <a:t>factual knowledge </a:t>
            </a:r>
            <a:r>
              <a:rPr lang="en-US" dirty="0" smtClean="0"/>
              <a:t>to formally specify transition rules of cognitive agents:</a:t>
            </a:r>
          </a:p>
          <a:p>
            <a:pPr marL="0" indent="0" hangingPunct="0">
              <a:buNone/>
            </a:pPr>
            <a:r>
              <a:rPr lang="en-US" dirty="0" smtClean="0"/>
              <a:t>	</a:t>
            </a:r>
            <a:r>
              <a:rPr lang="en-US" b="1" u="sng" dirty="0" smtClean="0"/>
              <a:t>Type 1 of transition rules:</a:t>
            </a:r>
            <a:r>
              <a:rPr lang="en-US" b="1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set of transition rules is a total function </a:t>
            </a:r>
            <a:r>
              <a:rPr lang="en-US" dirty="0" smtClean="0"/>
              <a:t>	TR</a:t>
            </a:r>
            <a:r>
              <a:rPr lang="en-US" dirty="0"/>
              <a:t>: </a:t>
            </a:r>
            <a:r>
              <a:rPr lang="en-US" i="1" dirty="0"/>
              <a:t>(CF, S</a:t>
            </a:r>
            <a:r>
              <a:rPr lang="en-US" i="1" dirty="0" smtClean="0"/>
              <a:t>)</a:t>
            </a:r>
            <a:r>
              <a:rPr lang="en-US" i="1" dirty="0" smtClean="0">
                <a:sym typeface="Wingdings" pitchFamily="2" charset="2"/>
              </a:rPr>
              <a:t> </a:t>
            </a:r>
            <a:r>
              <a:rPr lang="en-US" i="1" dirty="0" smtClean="0"/>
              <a:t>(</a:t>
            </a:r>
            <a:r>
              <a:rPr lang="en-US" i="1" dirty="0"/>
              <a:t>CA, I, P)</a:t>
            </a:r>
            <a:r>
              <a:rPr lang="en-US" dirty="0"/>
              <a:t> that </a:t>
            </a:r>
            <a:r>
              <a:rPr lang="en-US" dirty="0" smtClean="0"/>
              <a:t>maps </a:t>
            </a:r>
            <a:r>
              <a:rPr lang="en-US" dirty="0"/>
              <a:t>each C-factum of </a:t>
            </a:r>
            <a:r>
              <a:rPr lang="en-US" i="1" dirty="0"/>
              <a:t>CF</a:t>
            </a:r>
            <a:r>
              <a:rPr lang="en-US" dirty="0"/>
              <a:t> appeared in </a:t>
            </a:r>
            <a:r>
              <a:rPr lang="en-US" dirty="0" smtClean="0"/>
              <a:t>	a </a:t>
            </a:r>
            <a:r>
              <a:rPr lang="en-US" dirty="0"/>
              <a:t>particular state </a:t>
            </a:r>
            <a:r>
              <a:rPr lang="en-US" i="1" dirty="0"/>
              <a:t>S</a:t>
            </a:r>
            <a:r>
              <a:rPr lang="en-US" dirty="0"/>
              <a:t> to C-acts </a:t>
            </a:r>
            <a:r>
              <a:rPr lang="en-US" dirty="0" smtClean="0"/>
              <a:t>from </a:t>
            </a:r>
            <a:r>
              <a:rPr lang="en-US" i="1" dirty="0"/>
              <a:t>CA</a:t>
            </a:r>
            <a:r>
              <a:rPr lang="en-US" dirty="0"/>
              <a:t> with the related instances of </a:t>
            </a:r>
            <a:r>
              <a:rPr lang="en-US" dirty="0" smtClean="0"/>
              <a:t>	intention </a:t>
            </a:r>
            <a:r>
              <a:rPr lang="en-US" dirty="0"/>
              <a:t>from </a:t>
            </a:r>
            <a:r>
              <a:rPr lang="en-US" i="1" dirty="0"/>
              <a:t>I</a:t>
            </a:r>
            <a:r>
              <a:rPr lang="en-US" dirty="0"/>
              <a:t> and proposition </a:t>
            </a:r>
            <a:r>
              <a:rPr lang="en-US" dirty="0" smtClean="0"/>
              <a:t>	from </a:t>
            </a:r>
            <a:r>
              <a:rPr lang="en-US" i="1" dirty="0"/>
              <a:t>P</a:t>
            </a:r>
            <a:r>
              <a:rPr lang="en-US" dirty="0"/>
              <a:t>.</a:t>
            </a:r>
            <a:endParaRPr lang="ru-RU" dirty="0"/>
          </a:p>
          <a:p>
            <a:pPr marL="0" indent="0">
              <a:spcAft>
                <a:spcPts val="1200"/>
              </a:spcAft>
              <a:buNone/>
              <a:tabLst>
                <a:tab pos="182563" algn="l"/>
              </a:tabLst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en-US" b="1" dirty="0" smtClean="0"/>
              <a:t>2. </a:t>
            </a:r>
            <a:r>
              <a:rPr lang="en-US" dirty="0" smtClean="0"/>
              <a:t>The specification of transition rules according to the proposed Formal Enterprise Ontology Patterns;</a:t>
            </a:r>
            <a:endParaRPr lang="en-US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en-US" b="1" dirty="0" smtClean="0"/>
              <a:t>3. </a:t>
            </a:r>
            <a:r>
              <a:rPr lang="en-US" dirty="0"/>
              <a:t>The implementation method of transition rules should be developed</a:t>
            </a:r>
            <a:r>
              <a:rPr lang="en-US" dirty="0" smtClean="0"/>
              <a:t>;</a:t>
            </a:r>
          </a:p>
          <a:p>
            <a:pPr marL="0" indent="0">
              <a:spcAft>
                <a:spcPts val="1200"/>
              </a:spcAft>
              <a:buNone/>
            </a:pPr>
            <a:endParaRPr lang="en-US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en-US" dirty="0" smtClean="0"/>
              <a:t>NOTE: this step </a:t>
            </a:r>
            <a:r>
              <a:rPr lang="en-US" dirty="0" smtClean="0"/>
              <a:t>is hardly dependent on the chosen definition of ‘Facts’.</a:t>
            </a:r>
            <a:endParaRPr lang="en-US" dirty="0"/>
          </a:p>
          <a:p>
            <a:pPr marL="0" indent="0">
              <a:spcAft>
                <a:spcPts val="1200"/>
              </a:spcAft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86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Design Cycle (</a:t>
            </a:r>
            <a:r>
              <a:rPr lang="en-US" i="1" dirty="0" smtClean="0"/>
              <a:t>A4) </a:t>
            </a:r>
            <a:r>
              <a:rPr lang="en-US" i="1" dirty="0"/>
              <a:t>– </a:t>
            </a:r>
            <a:r>
              <a:rPr lang="en-US" dirty="0" smtClean="0"/>
              <a:t>the methods to operate with factual knowledge &amp; the implemented functionality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Cognitive agents should be able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to </a:t>
            </a:r>
            <a:r>
              <a:rPr lang="en-US" i="1" dirty="0" smtClean="0"/>
              <a:t>reason</a:t>
            </a:r>
            <a:r>
              <a:rPr lang="en-US" dirty="0" smtClean="0"/>
              <a:t> facts;</a:t>
            </a:r>
          </a:p>
          <a:p>
            <a:pPr>
              <a:spcAft>
                <a:spcPts val="1200"/>
              </a:spcAft>
            </a:pPr>
            <a:r>
              <a:rPr lang="en-US" i="1" dirty="0" smtClean="0"/>
              <a:t>to compare facts (and to resolve contradictions);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to </a:t>
            </a:r>
            <a:r>
              <a:rPr lang="en-US" i="1" dirty="0" smtClean="0"/>
              <a:t>understand</a:t>
            </a:r>
            <a:r>
              <a:rPr lang="en-US" dirty="0" smtClean="0"/>
              <a:t> facts (to discover the meaning on references or from boundary objects);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to </a:t>
            </a:r>
            <a:r>
              <a:rPr lang="en-US" i="1" dirty="0" smtClean="0"/>
              <a:t>integrate</a:t>
            </a:r>
            <a:r>
              <a:rPr lang="en-US" dirty="0" smtClean="0"/>
              <a:t> facts;</a:t>
            </a:r>
          </a:p>
          <a:p>
            <a:pPr>
              <a:spcAft>
                <a:spcPts val="1200"/>
              </a:spcAft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scope of the task: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	</a:t>
            </a:r>
            <a:r>
              <a:rPr lang="en-US" dirty="0" smtClean="0"/>
              <a:t>the amount of methods and problems of automated ontologies 	mapping, integration, and reasoning;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4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Design Cycle (</a:t>
            </a:r>
            <a:r>
              <a:rPr lang="en-US" i="1" dirty="0" smtClean="0"/>
              <a:t>A5) </a:t>
            </a:r>
            <a:r>
              <a:rPr lang="en-US" i="1" dirty="0"/>
              <a:t>– </a:t>
            </a:r>
            <a:r>
              <a:rPr lang="en-US" dirty="0" smtClean="0"/>
              <a:t>specification of the constructional perspectives of collaborative assistants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8" y="1905000"/>
            <a:ext cx="9044442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848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</a:t>
            </a:r>
            <a:r>
              <a:rPr lang="en-US" dirty="0" smtClean="0"/>
              <a:t>Steps 	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Discussion and thorough verification of FEO-PL with the experts;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Improvement of the codification method after discussions with the experts and a validation by the application in use-cases;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The </a:t>
            </a:r>
            <a:r>
              <a:rPr lang="en-US" dirty="0"/>
              <a:t>method of </a:t>
            </a:r>
            <a:r>
              <a:rPr lang="en-US" dirty="0" smtClean="0"/>
              <a:t>action rules </a:t>
            </a:r>
            <a:r>
              <a:rPr lang="en-US" dirty="0"/>
              <a:t>specification and implementation in accordance with the </a:t>
            </a:r>
            <a:r>
              <a:rPr lang="en-US" dirty="0" smtClean="0"/>
              <a:t>FEO-PL;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The </a:t>
            </a:r>
            <a:r>
              <a:rPr lang="en-US" dirty="0"/>
              <a:t>methods to operate with factual knowledge &amp; the implemented </a:t>
            </a:r>
            <a:r>
              <a:rPr lang="en-US" dirty="0" smtClean="0"/>
              <a:t>functionality of cognitive agents;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Specification </a:t>
            </a:r>
            <a:r>
              <a:rPr lang="en-US" dirty="0"/>
              <a:t>of the constructional perspectives of collaborative </a:t>
            </a:r>
            <a:r>
              <a:rPr lang="en-US" dirty="0" smtClean="0"/>
              <a:t>assistants;</a:t>
            </a:r>
            <a:endParaRPr lang="en-US" dirty="0" smtClean="0"/>
          </a:p>
          <a:p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667000" y="757535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…very ambitious.</a:t>
            </a:r>
            <a:endParaRPr lang="ru-RU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48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THANK YOU FOR YOUR ATTENTION ! </a:t>
            </a:r>
            <a:endParaRPr lang="ru-R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AND FOR YOUR QUESTIONS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5" name="Content Placeholder 6" descr="question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0" y="3657600"/>
            <a:ext cx="2590800" cy="2028729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93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en-US" dirty="0" smtClean="0"/>
              <a:t>The scope and motivation of the research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 smtClean="0"/>
              <a:t>Detailed cycles </a:t>
            </a:r>
            <a:r>
              <a:rPr lang="en-US" dirty="0" smtClean="0"/>
              <a:t>(to be) implemented in the scope of </a:t>
            </a:r>
            <a:r>
              <a:rPr lang="en-US" dirty="0" smtClean="0"/>
              <a:t>the Information Systems Research Framework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44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Scope </a:t>
            </a:r>
            <a:r>
              <a:rPr lang="en-US" dirty="0" smtClean="0"/>
              <a:t>– </a:t>
            </a:r>
            <a:r>
              <a:rPr lang="en-US" dirty="0"/>
              <a:t>Collaborative Enterprise Network 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991600" cy="5257800"/>
          </a:xfrm>
        </p:spPr>
        <p:txBody>
          <a:bodyPr/>
          <a:lstStyle/>
          <a:p>
            <a:r>
              <a:rPr lang="en-US" dirty="0" smtClean="0"/>
              <a:t>Business interactions of autonomous social actors with …</a:t>
            </a:r>
          </a:p>
          <a:p>
            <a:pPr marL="0" indent="0">
              <a:buNone/>
              <a:tabLst>
                <a:tab pos="625475" algn="l"/>
                <a:tab pos="981075" algn="l"/>
              </a:tabLst>
            </a:pPr>
            <a:r>
              <a:rPr lang="en-US" dirty="0" smtClean="0"/>
              <a:t>	… heterogeneous domains of knowledge;</a:t>
            </a:r>
          </a:p>
          <a:p>
            <a:endParaRPr lang="en-US" dirty="0"/>
          </a:p>
          <a:p>
            <a:r>
              <a:rPr lang="en-US" i="1" dirty="0" smtClean="0"/>
              <a:t>Virtual collaborative assistants </a:t>
            </a:r>
            <a:r>
              <a:rPr lang="en-US" dirty="0" smtClean="0"/>
              <a:t>capable of</a:t>
            </a:r>
          </a:p>
          <a:p>
            <a:pPr marL="0" indent="0">
              <a:buNone/>
              <a:tabLst>
                <a:tab pos="981075" algn="l"/>
              </a:tabLst>
            </a:pPr>
            <a:r>
              <a:rPr lang="en-US" dirty="0"/>
              <a:t>	</a:t>
            </a:r>
            <a:r>
              <a:rPr lang="en-US" dirty="0" smtClean="0"/>
              <a:t>thorough information processing and “understanding” of a situation…</a:t>
            </a:r>
          </a:p>
          <a:p>
            <a:pPr marL="0" indent="0">
              <a:buNone/>
              <a:tabLst>
                <a:tab pos="625475" algn="l"/>
                <a:tab pos="722313" algn="l"/>
              </a:tabLst>
            </a:pPr>
            <a:r>
              <a:rPr lang="en-US" dirty="0"/>
              <a:t>	</a:t>
            </a:r>
            <a:r>
              <a:rPr lang="en-US" dirty="0" smtClean="0"/>
              <a:t>… for more productive interactions;</a:t>
            </a:r>
          </a:p>
          <a:p>
            <a:pPr marL="0" indent="0">
              <a:buNone/>
              <a:tabLst>
                <a:tab pos="625475" algn="l"/>
                <a:tab pos="722313" algn="l"/>
              </a:tabLst>
            </a:pPr>
            <a:endParaRPr lang="en-US" dirty="0"/>
          </a:p>
          <a:p>
            <a:pPr>
              <a:tabLst>
                <a:tab pos="625475" algn="l"/>
                <a:tab pos="722313" algn="l"/>
              </a:tabLst>
            </a:pPr>
            <a:r>
              <a:rPr lang="en-US" b="1" i="1" dirty="0"/>
              <a:t>Virtual collaborative assistant </a:t>
            </a:r>
            <a:r>
              <a:rPr lang="en-US" dirty="0"/>
              <a:t>consists of a piece of software that execute social acts, which are defined in the actor role of B-organization;</a:t>
            </a:r>
            <a:endParaRPr lang="ru-RU" b="1" i="1" dirty="0"/>
          </a:p>
          <a:p>
            <a:pPr marL="0" indent="0">
              <a:buNone/>
              <a:tabLst>
                <a:tab pos="625475" algn="l"/>
                <a:tab pos="722313" algn="l"/>
              </a:tabLst>
            </a:pP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524000"/>
            <a:ext cx="1365250" cy="1353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2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Definitions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Cognitive agent</a:t>
            </a:r>
            <a:r>
              <a:rPr lang="en-US" b="1" dirty="0" smtClean="0"/>
              <a:t> </a:t>
            </a:r>
            <a:r>
              <a:rPr lang="en-US" dirty="0"/>
              <a:t>an enterprise information system </a:t>
            </a:r>
            <a:r>
              <a:rPr lang="en-US" i="1" dirty="0"/>
              <a:t>able to interpret states </a:t>
            </a:r>
            <a:r>
              <a:rPr lang="en-US" dirty="0"/>
              <a:t>in an enterprise world and </a:t>
            </a:r>
            <a:r>
              <a:rPr lang="en-US" i="1" dirty="0"/>
              <a:t>to react to them </a:t>
            </a:r>
            <a:r>
              <a:rPr lang="en-US" dirty="0"/>
              <a:t>in accordance with the fixed </a:t>
            </a:r>
            <a:r>
              <a:rPr lang="en-US" dirty="0" smtClean="0"/>
              <a:t>behavioral </a:t>
            </a:r>
            <a:r>
              <a:rPr lang="en-US" dirty="0"/>
              <a:t>patterns and internal representations of the states to be reached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i="1" dirty="0" smtClean="0"/>
              <a:t>Semantic metadata </a:t>
            </a:r>
            <a:r>
              <a:rPr lang="en-US" dirty="0" smtClean="0"/>
              <a:t>is based on the use of </a:t>
            </a:r>
            <a:r>
              <a:rPr lang="en-US" dirty="0"/>
              <a:t>codified (implemented) ontologies as semantic domains </a:t>
            </a:r>
            <a:r>
              <a:rPr lang="en-US" dirty="0" smtClean="0"/>
              <a:t>for </a:t>
            </a:r>
            <a:r>
              <a:rPr lang="en-US" dirty="0"/>
              <a:t>the definition of formal and real-world </a:t>
            </a:r>
            <a:r>
              <a:rPr lang="en-US" dirty="0" smtClean="0"/>
              <a:t>semantics of metadata schemes. </a:t>
            </a:r>
          </a:p>
          <a:p>
            <a:endParaRPr lang="en-US" dirty="0" smtClean="0"/>
          </a:p>
          <a:p>
            <a:r>
              <a:rPr lang="en-US" dirty="0" smtClean="0"/>
              <a:t>The metadata </a:t>
            </a:r>
            <a:r>
              <a:rPr lang="en-US" dirty="0"/>
              <a:t>of a cognitive agent underlie its </a:t>
            </a:r>
            <a:r>
              <a:rPr lang="en-US" b="1" i="1" dirty="0"/>
              <a:t>perceptual </a:t>
            </a:r>
            <a:r>
              <a:rPr lang="en-US" b="1" i="1" dirty="0" smtClean="0"/>
              <a:t>ability</a:t>
            </a:r>
            <a:r>
              <a:rPr lang="en-US" dirty="0" smtClean="0"/>
              <a:t>;</a:t>
            </a:r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semantic power of metadata defines agent’s </a:t>
            </a:r>
            <a:r>
              <a:rPr lang="en-US" b="1" i="1" dirty="0"/>
              <a:t>interpretation </a:t>
            </a:r>
            <a:r>
              <a:rPr lang="en-US" b="1" i="1" dirty="0" smtClean="0"/>
              <a:t>ability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67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</a:t>
            </a:r>
            <a:r>
              <a:rPr lang="en-US" dirty="0"/>
              <a:t>Motivation </a:t>
            </a:r>
            <a:r>
              <a:rPr lang="en-US" dirty="0" smtClean="0"/>
              <a:t>– Existent </a:t>
            </a:r>
            <a:r>
              <a:rPr lang="en-US" dirty="0" smtClean="0"/>
              <a:t>Solutions</a:t>
            </a:r>
            <a:endParaRPr lang="ru-RU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3120358"/>
              </p:ext>
            </p:extLst>
          </p:nvPr>
        </p:nvGraphicFramePr>
        <p:xfrm>
          <a:off x="152400" y="1447800"/>
          <a:ext cx="8839200" cy="303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0"/>
                <a:gridCol w="2895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Perspectives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Research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Ontology-based enterprise-specific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data modeling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to be improved</a:t>
                      </a:r>
                      <a:endParaRPr lang="ru-RU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Knowledge communication between</a:t>
                      </a:r>
                      <a:r>
                        <a:rPr lang="en-US" baseline="0" dirty="0" smtClean="0"/>
                        <a:t> intellectual agents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to be improved</a:t>
                      </a:r>
                      <a:endParaRPr lang="ru-RU" i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Communication via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uniform transactions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to re-use</a:t>
                      </a:r>
                      <a:endParaRPr lang="ru-RU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 use</a:t>
                      </a:r>
                      <a:r>
                        <a:rPr lang="en-US" baseline="0" dirty="0" smtClean="0"/>
                        <a:t> of communication context when performing transactions / </a:t>
                      </a:r>
                      <a:r>
                        <a:rPr lang="en-US" baseline="0" dirty="0" smtClean="0"/>
                        <a:t>Conditions in action </a:t>
                      </a:r>
                      <a:r>
                        <a:rPr lang="en-US" baseline="0" dirty="0" smtClean="0"/>
                        <a:t>rules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to be improved</a:t>
                      </a:r>
                      <a:endParaRPr lang="ru-RU" i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Run-time control</a:t>
                      </a:r>
                      <a:r>
                        <a:rPr lang="en-US" baseline="0" dirty="0" smtClean="0"/>
                        <a:t> if the instances of business transactions are compliant with the (DEMO) transactional patterns specification.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not considered</a:t>
                      </a:r>
                      <a:endParaRPr lang="ru-RU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6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II. </a:t>
            </a:r>
            <a:r>
              <a:rPr lang="en-US" i="1" dirty="0" smtClean="0"/>
              <a:t>Relevance Cycle (E </a:t>
            </a:r>
            <a:r>
              <a:rPr lang="en-US" i="1" dirty="0" smtClean="0">
                <a:sym typeface="Wingdings" pitchFamily="2" charset="2"/>
              </a:rPr>
              <a:t> R)</a:t>
            </a:r>
            <a:r>
              <a:rPr lang="en-US" i="1" dirty="0" smtClean="0"/>
              <a:t> </a:t>
            </a:r>
            <a:r>
              <a:rPr lang="en-US" dirty="0" smtClean="0"/>
              <a:t>– Research </a:t>
            </a:r>
            <a:r>
              <a:rPr lang="en-US" dirty="0"/>
              <a:t>Questions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47800"/>
            <a:ext cx="9067800" cy="5257800"/>
          </a:xfrm>
        </p:spPr>
        <p:txBody>
          <a:bodyPr/>
          <a:lstStyle/>
          <a:p>
            <a:pPr marL="0" indent="0">
              <a:spcAft>
                <a:spcPts val="1800"/>
              </a:spcAft>
              <a:buNone/>
            </a:pPr>
            <a:r>
              <a:rPr lang="en-US" dirty="0" smtClean="0"/>
              <a:t>Q1.   How to define an enterprise modeling </a:t>
            </a:r>
            <a:r>
              <a:rPr lang="en-US" dirty="0"/>
              <a:t>language with a formal </a:t>
            </a:r>
            <a:r>
              <a:rPr lang="en-US" dirty="0" smtClean="0"/>
              <a:t>semantics?</a:t>
            </a:r>
          </a:p>
          <a:p>
            <a:pPr marL="0" indent="0">
              <a:spcAft>
                <a:spcPts val="1800"/>
              </a:spcAft>
              <a:buNone/>
              <a:tabLst>
                <a:tab pos="625475" algn="l"/>
              </a:tabLst>
            </a:pPr>
            <a:r>
              <a:rPr lang="en-US" dirty="0" smtClean="0"/>
              <a:t>Q2.   How cognitive agents operate enterprise knowledge? How to increase 	the interpretation ability of agents?</a:t>
            </a:r>
          </a:p>
          <a:p>
            <a:pPr marL="0" indent="0">
              <a:buNone/>
              <a:tabLst>
                <a:tab pos="625475" algn="l"/>
              </a:tabLst>
            </a:pPr>
            <a:r>
              <a:rPr lang="en-US" dirty="0" smtClean="0"/>
              <a:t>Q3.   How can the communication context be effectively used in transactions of 	cognitive agents?</a:t>
            </a:r>
          </a:p>
          <a:p>
            <a:pPr marL="0" indent="0">
              <a:buNone/>
              <a:tabLst>
                <a:tab pos="452438" algn="l"/>
                <a:tab pos="625475" algn="l"/>
              </a:tabLst>
            </a:pPr>
            <a:r>
              <a:rPr lang="en-US" dirty="0" smtClean="0"/>
              <a:t>		in assumption that social transactions in the B-organization are supported 		by PSI-based transactions of cognitive agents according to 	the PI-theory 		and DELTA-theory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18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II. </a:t>
            </a:r>
            <a:r>
              <a:rPr lang="en-US" i="1" dirty="0" smtClean="0"/>
              <a:t>Relevance Cycle (R </a:t>
            </a:r>
            <a:r>
              <a:rPr lang="en-US" i="1" dirty="0" smtClean="0">
                <a:sym typeface="Wingdings" pitchFamily="2" charset="2"/>
              </a:rPr>
              <a:t> E)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Field Testing / Acceptance Criteria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a gap !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/>
              <a:t>simulation prototype was requested first when communicating with representatives of the Normandy port area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25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II. </a:t>
            </a:r>
            <a:r>
              <a:rPr lang="en-US" i="1" dirty="0" smtClean="0"/>
              <a:t>Rigor Cycle (KB </a:t>
            </a:r>
            <a:r>
              <a:rPr lang="en-US" i="1" dirty="0" smtClean="0">
                <a:sym typeface="Wingdings" pitchFamily="2" charset="2"/>
              </a:rPr>
              <a:t> R)</a:t>
            </a:r>
            <a:r>
              <a:rPr lang="en-US" i="1" dirty="0" smtClean="0"/>
              <a:t> </a:t>
            </a:r>
            <a:r>
              <a:rPr lang="en-US" dirty="0" smtClean="0"/>
              <a:t> – Applied Scientific Foundations 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724400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355600" algn="l"/>
              </a:tabLst>
            </a:pPr>
            <a:r>
              <a:rPr lang="en-US" b="1" dirty="0" smtClean="0"/>
              <a:t>1.	</a:t>
            </a:r>
            <a:r>
              <a:rPr lang="en-US" dirty="0" smtClean="0"/>
              <a:t>A </a:t>
            </a:r>
            <a:r>
              <a:rPr lang="en-US" dirty="0" smtClean="0"/>
              <a:t>method to create languages </a:t>
            </a:r>
            <a:r>
              <a:rPr lang="en-US" dirty="0"/>
              <a:t>that have </a:t>
            </a:r>
            <a:r>
              <a:rPr lang="en-US" i="1" dirty="0"/>
              <a:t>enough expressivity </a:t>
            </a:r>
            <a:r>
              <a:rPr lang="en-US" dirty="0"/>
              <a:t>for </a:t>
            </a:r>
            <a:r>
              <a:rPr lang="en-US" dirty="0" smtClean="0"/>
              <a:t>	enterprise </a:t>
            </a:r>
            <a:r>
              <a:rPr lang="en-US" dirty="0"/>
              <a:t>knowledge while preserving a </a:t>
            </a:r>
            <a:r>
              <a:rPr lang="en-US" i="1" dirty="0"/>
              <a:t>formal </a:t>
            </a:r>
            <a:r>
              <a:rPr lang="en-US" i="1" dirty="0" smtClean="0"/>
              <a:t>semantics </a:t>
            </a:r>
            <a:r>
              <a:rPr lang="en-US" dirty="0" smtClean="0"/>
              <a:t>(Guizzardi [1</a:t>
            </a:r>
            <a:r>
              <a:rPr lang="en-US" dirty="0" smtClean="0"/>
              <a:t>])</a:t>
            </a:r>
          </a:p>
          <a:p>
            <a:pPr marL="0" indent="0">
              <a:buNone/>
              <a:tabLst>
                <a:tab pos="355600" algn="l"/>
              </a:tabLst>
            </a:pPr>
            <a:r>
              <a:rPr lang="en-US" sz="1600" dirty="0"/>
              <a:t>	</a:t>
            </a:r>
            <a:r>
              <a:rPr lang="en-US" sz="1600" dirty="0" smtClean="0"/>
              <a:t>(</a:t>
            </a:r>
            <a:r>
              <a:rPr lang="en-US" sz="1600" dirty="0"/>
              <a:t>to respond Q1 - How to define an enterprise modeling language with a formal semantics</a:t>
            </a:r>
            <a:r>
              <a:rPr lang="en-US" sz="1600" dirty="0" smtClean="0"/>
              <a:t>?)</a:t>
            </a:r>
            <a:r>
              <a:rPr lang="en-US" dirty="0" smtClean="0"/>
              <a:t>:</a:t>
            </a:r>
            <a:endParaRPr lang="en-US" dirty="0" smtClean="0"/>
          </a:p>
          <a:p>
            <a:pPr marL="0" indent="0">
              <a:buNone/>
              <a:tabLst>
                <a:tab pos="355600" algn="l"/>
              </a:tabLst>
            </a:pPr>
            <a:r>
              <a:rPr lang="en-US" dirty="0" smtClean="0"/>
              <a:t> </a:t>
            </a:r>
          </a:p>
          <a:p>
            <a:pPr marL="722313" indent="0">
              <a:spcAft>
                <a:spcPts val="1200"/>
              </a:spcAft>
              <a:buNone/>
            </a:pPr>
            <a:r>
              <a:rPr lang="en-US" sz="1800" dirty="0" smtClean="0"/>
              <a:t>– the </a:t>
            </a:r>
            <a:r>
              <a:rPr lang="en-US" sz="1800" dirty="0"/>
              <a:t>domain appropriateness and the comprehensibility appropriateness of an enterprise conceptual modeling language is guaranteed by the </a:t>
            </a:r>
            <a:r>
              <a:rPr lang="en-US" sz="1800" i="1" dirty="0" err="1"/>
              <a:t>metamodel</a:t>
            </a:r>
            <a:r>
              <a:rPr lang="en-US" sz="1800" dirty="0"/>
              <a:t> of this language representing </a:t>
            </a:r>
            <a:r>
              <a:rPr lang="en-US" sz="1800" b="1" i="1" dirty="0"/>
              <a:t>full </a:t>
            </a:r>
            <a:r>
              <a:rPr lang="en-US" sz="1800" b="1" i="1" dirty="0" err="1"/>
              <a:t>axiomatization</a:t>
            </a:r>
            <a:r>
              <a:rPr lang="en-US" sz="1800" b="1" dirty="0"/>
              <a:t> </a:t>
            </a:r>
            <a:r>
              <a:rPr lang="en-US" sz="1800" b="1" i="1" dirty="0"/>
              <a:t>of enterprise ontology</a:t>
            </a:r>
            <a:r>
              <a:rPr lang="en-US" sz="1800" dirty="0"/>
              <a:t>. </a:t>
            </a:r>
          </a:p>
          <a:p>
            <a:pPr marL="722313" indent="0">
              <a:buNone/>
            </a:pPr>
            <a:r>
              <a:rPr lang="en-US" sz="1800" dirty="0" smtClean="0"/>
              <a:t>– </a:t>
            </a:r>
            <a:r>
              <a:rPr lang="en-US" sz="1800" b="1" i="1" dirty="0" smtClean="0"/>
              <a:t>using </a:t>
            </a:r>
            <a:r>
              <a:rPr lang="en-US" sz="1800" b="1" i="1" dirty="0"/>
              <a:t>a philosophically and cognitively well-founded formal ontology </a:t>
            </a:r>
            <a:r>
              <a:rPr lang="en-US" sz="1800" dirty="0"/>
              <a:t>as a foundation for conceptual modeling languages can reinforce these languages</a:t>
            </a:r>
            <a:r>
              <a:rPr lang="en-US" sz="1800" dirty="0" smtClean="0"/>
              <a:t>.</a:t>
            </a:r>
          </a:p>
          <a:p>
            <a:pPr marL="722313" indent="0">
              <a:buNone/>
            </a:pPr>
            <a:endParaRPr lang="en-US" sz="1800" dirty="0" smtClean="0"/>
          </a:p>
          <a:p>
            <a:pPr marL="0" indent="0">
              <a:buNone/>
              <a:tabLst>
                <a:tab pos="355600" algn="l"/>
              </a:tabLst>
            </a:pPr>
            <a:r>
              <a:rPr lang="en-US" sz="1800" b="1" dirty="0" smtClean="0"/>
              <a:t>2.	</a:t>
            </a:r>
            <a:r>
              <a:rPr lang="en-US" sz="1800" dirty="0" smtClean="0"/>
              <a:t>The PSI-theory</a:t>
            </a: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  <a:tabLst>
                <a:tab pos="355600" algn="l"/>
              </a:tabLst>
            </a:pPr>
            <a:r>
              <a:rPr lang="en-US" sz="1800" b="1" dirty="0" smtClean="0"/>
              <a:t>3.	</a:t>
            </a:r>
            <a:r>
              <a:rPr lang="en-US" sz="1800" dirty="0" smtClean="0"/>
              <a:t>The Unified Foundational Ontology (UFO)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14600" y="6257836"/>
            <a:ext cx="6629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/>
              <a:t>[1] Guizzardi</a:t>
            </a:r>
            <a:r>
              <a:rPr lang="en-US" sz="1100" dirty="0"/>
              <a:t>, G., Wagner, G. (2010</a:t>
            </a:r>
            <a:r>
              <a:rPr lang="en-US" sz="1100" dirty="0" smtClean="0"/>
              <a:t>) </a:t>
            </a:r>
            <a:r>
              <a:rPr lang="en-US" sz="1100" dirty="0"/>
              <a:t>Using the Unified Foundational Ontology (UFO) as a Foundation for General Conceptual Modeling </a:t>
            </a:r>
            <a:r>
              <a:rPr lang="en-US" sz="1100" dirty="0" smtClean="0"/>
              <a:t>Languages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06826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II. </a:t>
            </a:r>
            <a:r>
              <a:rPr lang="en-US" i="1" dirty="0" smtClean="0"/>
              <a:t>Rigor </a:t>
            </a:r>
            <a:r>
              <a:rPr lang="en-US" i="1" dirty="0"/>
              <a:t>Cycle (KB </a:t>
            </a:r>
            <a:r>
              <a:rPr lang="en-US" i="1" dirty="0">
                <a:sym typeface="Wingdings" pitchFamily="2" charset="2"/>
              </a:rPr>
              <a:t> R)</a:t>
            </a:r>
            <a:r>
              <a:rPr lang="en-US" i="1" dirty="0"/>
              <a:t> </a:t>
            </a:r>
            <a:r>
              <a:rPr lang="en-US" dirty="0"/>
              <a:t> – Applied Scientific Foundations 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355600" algn="l"/>
              </a:tabLst>
            </a:pPr>
            <a:r>
              <a:rPr lang="en-US" b="1" dirty="0" smtClean="0"/>
              <a:t>4.	</a:t>
            </a:r>
            <a:r>
              <a:rPr lang="en-US" dirty="0" smtClean="0"/>
              <a:t>The FI-theory, and </a:t>
            </a:r>
          </a:p>
          <a:p>
            <a:pPr marL="0" indent="0">
              <a:buNone/>
              <a:tabLst>
                <a:tab pos="355600" algn="l"/>
              </a:tabLst>
            </a:pPr>
            <a:r>
              <a:rPr lang="en-US" dirty="0"/>
              <a:t>	</a:t>
            </a:r>
            <a:r>
              <a:rPr lang="en-US" dirty="0" smtClean="0"/>
              <a:t>some reported methods of the factual knowledge processing;</a:t>
            </a:r>
          </a:p>
          <a:p>
            <a:pPr marL="0" indent="0">
              <a:buNone/>
              <a:tabLst>
                <a:tab pos="355600" algn="l"/>
              </a:tabLst>
            </a:pPr>
            <a:r>
              <a:rPr lang="en-US" i="1" dirty="0"/>
              <a:t>		</a:t>
            </a:r>
            <a:r>
              <a:rPr lang="en-US" i="1" dirty="0" smtClean="0"/>
              <a:t>	–  </a:t>
            </a:r>
            <a:r>
              <a:rPr lang="en-US" i="1" dirty="0" smtClean="0">
                <a:solidFill>
                  <a:srgbClr val="C00000"/>
                </a:solidFill>
              </a:rPr>
              <a:t>the summarized theory</a:t>
            </a: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en-US" i="1" dirty="0" smtClean="0">
                <a:solidFill>
                  <a:srgbClr val="C00000"/>
                </a:solidFill>
              </a:rPr>
              <a:t>have to be discussed !</a:t>
            </a:r>
            <a:endParaRPr lang="en-US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  <a:tabLst>
                <a:tab pos="355600" algn="l"/>
              </a:tabLst>
            </a:pPr>
            <a:r>
              <a:rPr lang="en-US" b="1" dirty="0" smtClean="0"/>
              <a:t>5.	</a:t>
            </a:r>
            <a:r>
              <a:rPr lang="en-US" dirty="0" smtClean="0"/>
              <a:t>The </a:t>
            </a:r>
            <a:r>
              <a:rPr lang="en-US" dirty="0"/>
              <a:t>	</a:t>
            </a:r>
            <a:r>
              <a:rPr lang="en-US" dirty="0" smtClean="0"/>
              <a:t>PI-theory and DELTA-theory;</a:t>
            </a:r>
          </a:p>
          <a:p>
            <a:pPr marL="0" indent="0">
              <a:buNone/>
              <a:tabLst>
                <a:tab pos="355600" algn="l"/>
              </a:tabLst>
            </a:pPr>
            <a:endParaRPr lang="en-US" dirty="0" smtClean="0"/>
          </a:p>
          <a:p>
            <a:pPr marL="0" indent="0">
              <a:buNone/>
              <a:tabLst>
                <a:tab pos="355600" algn="l"/>
              </a:tabLst>
            </a:pPr>
            <a:r>
              <a:rPr lang="en-US" b="1" dirty="0" smtClean="0"/>
              <a:t>6.	</a:t>
            </a:r>
            <a:r>
              <a:rPr lang="en-US" dirty="0" smtClean="0"/>
              <a:t>Ontology codification approaches (codification of </a:t>
            </a:r>
            <a:r>
              <a:rPr lang="en-US" dirty="0" err="1" smtClean="0"/>
              <a:t>powertypes</a:t>
            </a:r>
            <a:r>
              <a:rPr lang="en-US" dirty="0" smtClean="0"/>
              <a:t>, reified relations, time stamps);</a:t>
            </a:r>
          </a:p>
          <a:p>
            <a:pPr marL="0" indent="0">
              <a:buNone/>
              <a:tabLst>
                <a:tab pos="355600" algn="l"/>
              </a:tabLst>
            </a:pPr>
            <a:endParaRPr lang="en-US" dirty="0" smtClean="0"/>
          </a:p>
          <a:p>
            <a:pPr marL="0" indent="0">
              <a:buNone/>
              <a:tabLst>
                <a:tab pos="355600" algn="l"/>
              </a:tabLst>
            </a:pPr>
            <a:r>
              <a:rPr lang="en-US" b="1" dirty="0" smtClean="0"/>
              <a:t>7.</a:t>
            </a:r>
            <a:r>
              <a:rPr lang="en-US" b="1" dirty="0"/>
              <a:t>	</a:t>
            </a:r>
            <a:r>
              <a:rPr lang="en-US" dirty="0"/>
              <a:t>The </a:t>
            </a:r>
            <a:r>
              <a:rPr lang="en-US" dirty="0" smtClean="0"/>
              <a:t>methods of </a:t>
            </a:r>
            <a:r>
              <a:rPr lang="en-US" dirty="0" smtClean="0"/>
              <a:t>action rules </a:t>
            </a:r>
            <a:r>
              <a:rPr lang="en-US" dirty="0" smtClean="0"/>
              <a:t>formalization and implementation;</a:t>
            </a:r>
            <a:endParaRPr lang="en-US" dirty="0"/>
          </a:p>
          <a:p>
            <a:pPr marL="0" indent="0">
              <a:buNone/>
              <a:tabLst>
                <a:tab pos="355600" algn="l"/>
              </a:tabLst>
            </a:pPr>
            <a:endParaRPr lang="en-US" dirty="0"/>
          </a:p>
          <a:p>
            <a:pPr marL="0" indent="0">
              <a:buNone/>
              <a:tabLst>
                <a:tab pos="355600" algn="l"/>
              </a:tabLst>
            </a:pPr>
            <a:endParaRPr lang="en-US" dirty="0" smtClean="0"/>
          </a:p>
          <a:p>
            <a:pPr marL="0" indent="0">
              <a:buNone/>
              <a:tabLst>
                <a:tab pos="355600" algn="l"/>
              </a:tabLst>
            </a:pPr>
            <a:endParaRPr lang="ru-RU" dirty="0" smtClean="0"/>
          </a:p>
          <a:p>
            <a:pPr marL="0" indent="0">
              <a:buNone/>
              <a:tabLst>
                <a:tab pos="355600" algn="l"/>
              </a:tabLst>
            </a:pP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5/30/2016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EEWC DC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46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1530</TotalTime>
  <Words>1126</Words>
  <Application>Microsoft Office PowerPoint</Application>
  <PresentationFormat>On-screen Show (4:3)</PresentationFormat>
  <Paragraphs>193</Paragraphs>
  <Slides>19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Clarity</vt:lpstr>
      <vt:lpstr>From  the Essence of an Enterprise Towards  Enterprise SUPPORTING  INFORMATION SYSTEMS</vt:lpstr>
      <vt:lpstr>Content</vt:lpstr>
      <vt:lpstr>I. Scope – Collaborative Enterprise Network </vt:lpstr>
      <vt:lpstr>I. Definitions</vt:lpstr>
      <vt:lpstr>I. Motivation – Existent Solutions</vt:lpstr>
      <vt:lpstr>II. Relevance Cycle (E  R) – Research Questions</vt:lpstr>
      <vt:lpstr>II. Relevance Cycle (R  E) – Field Testing / Acceptance Criteria</vt:lpstr>
      <vt:lpstr>II. Rigor Cycle (KB  R)  – Applied Scientific Foundations </vt:lpstr>
      <vt:lpstr>II. Rigor Cycle (KB  R)  – Applied Scientific Foundations </vt:lpstr>
      <vt:lpstr>II. Rigor Cycle (R  KB)  – the Change of Scientific Foundations</vt:lpstr>
      <vt:lpstr>II. Design Cycle (A1) – The Formal Enterprise Ontology (FEO),   and the Formal Enterprise Ontology Pattern Language (FEO-PL)</vt:lpstr>
      <vt:lpstr>II. Design Cycle (A1) – The Formal Enterprise Ontology (FEO),   and the Formal Enterprise Ontology Pattern Language (FEO-PL)</vt:lpstr>
      <vt:lpstr>II. Design Cycle (A1) – Formal Enterprise Ontology Pattern Language    (FEO-PL)</vt:lpstr>
      <vt:lpstr>II. Design Cycle (A2) – the method of codification of the FEO-based models </vt:lpstr>
      <vt:lpstr>II. Design Cycle (A3) – the method of action rules specification and implementation in accordance with the FEO-PL </vt:lpstr>
      <vt:lpstr>Design Cycle (A4) – the methods to operate with factual knowledge &amp; the implemented functionality</vt:lpstr>
      <vt:lpstr>Design Cycle (A5) – specification of the constructional perspectives of collaborative assistants</vt:lpstr>
      <vt:lpstr>Future Steps  </vt:lpstr>
      <vt:lpstr>THANK YOU FOR YOUR ATTENTION !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</dc:creator>
  <cp:lastModifiedBy>t</cp:lastModifiedBy>
  <cp:revision>177</cp:revision>
  <dcterms:created xsi:type="dcterms:W3CDTF">2006-08-16T00:00:00Z</dcterms:created>
  <dcterms:modified xsi:type="dcterms:W3CDTF">2016-05-30T10:58:09Z</dcterms:modified>
</cp:coreProperties>
</file>