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81" r:id="rId2"/>
    <p:sldId id="283" r:id="rId3"/>
    <p:sldId id="284" r:id="rId4"/>
    <p:sldId id="288" r:id="rId5"/>
    <p:sldId id="289" r:id="rId6"/>
    <p:sldId id="291" r:id="rId7"/>
    <p:sldId id="292" r:id="rId8"/>
    <p:sldId id="290" r:id="rId9"/>
    <p:sldId id="286" r:id="rId10"/>
    <p:sldId id="285" r:id="rId11"/>
    <p:sldId id="293" r:id="rId12"/>
    <p:sldId id="287" r:id="rId13"/>
    <p:sldId id="297" r:id="rId14"/>
    <p:sldId id="276" r:id="rId15"/>
    <p:sldId id="280" r:id="rId16"/>
    <p:sldId id="277" r:id="rId17"/>
    <p:sldId id="278" r:id="rId18"/>
    <p:sldId id="273" r:id="rId19"/>
    <p:sldId id="260" r:id="rId20"/>
    <p:sldId id="272" r:id="rId21"/>
    <p:sldId id="298" r:id="rId22"/>
    <p:sldId id="299" r:id="rId23"/>
    <p:sldId id="294" r:id="rId24"/>
    <p:sldId id="295" r:id="rId25"/>
    <p:sldId id="279" r:id="rId26"/>
    <p:sldId id="263" r:id="rId27"/>
    <p:sldId id="282"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1320"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7B591E-CED5-6347-9C87-16EFDABCEB6A}" type="datetimeFigureOut">
              <a:rPr lang="en-US" smtClean="0"/>
              <a:t>30/05/16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45D792-AF26-AF48-8F95-12D2668B335A}" type="slidenum">
              <a:rPr lang="en-US" smtClean="0"/>
              <a:t>‹#›</a:t>
            </a:fld>
            <a:endParaRPr lang="en-US"/>
          </a:p>
        </p:txBody>
      </p:sp>
    </p:spTree>
    <p:extLst>
      <p:ext uri="{BB962C8B-B14F-4D97-AF65-F5344CB8AC3E}">
        <p14:creationId xmlns:p14="http://schemas.microsoft.com/office/powerpoint/2010/main" val="4747684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err="1" smtClean="0"/>
              <a:t>Deontic</a:t>
            </a:r>
            <a:r>
              <a:rPr lang="pt-BR" dirty="0" smtClean="0"/>
              <a:t> </a:t>
            </a:r>
            <a:r>
              <a:rPr lang="pt-BR" dirty="0" err="1" smtClean="0"/>
              <a:t>power</a:t>
            </a:r>
            <a:r>
              <a:rPr lang="pt-BR" baseline="0" dirty="0" smtClean="0"/>
              <a:t> </a:t>
            </a:r>
            <a:r>
              <a:rPr lang="pt-BR" dirty="0" err="1" smtClean="0"/>
              <a:t>value</a:t>
            </a:r>
            <a:r>
              <a:rPr lang="pt-BR" dirty="0" smtClean="0"/>
              <a:t> </a:t>
            </a:r>
            <a:r>
              <a:rPr lang="pt-BR" dirty="0" err="1" smtClean="0"/>
              <a:t>that</a:t>
            </a:r>
            <a:r>
              <a:rPr lang="pt-BR" dirty="0" smtClean="0"/>
              <a:t> expresses </a:t>
            </a:r>
            <a:r>
              <a:rPr lang="pt-BR" dirty="0" err="1" smtClean="0"/>
              <a:t>an</a:t>
            </a:r>
            <a:r>
              <a:rPr lang="pt-BR" dirty="0" smtClean="0"/>
              <a:t> </a:t>
            </a:r>
            <a:r>
              <a:rPr lang="pt-BR" dirty="0" err="1" smtClean="0"/>
              <a:t>obligation</a:t>
            </a:r>
            <a:r>
              <a:rPr lang="pt-BR" dirty="0" smtClean="0"/>
              <a:t> </a:t>
            </a:r>
            <a:r>
              <a:rPr lang="pt-BR" dirty="0" err="1" smtClean="0"/>
              <a:t>or</a:t>
            </a:r>
            <a:r>
              <a:rPr lang="pt-BR" dirty="0" smtClean="0"/>
              <a:t> </a:t>
            </a:r>
            <a:r>
              <a:rPr lang="pt-BR" dirty="0" err="1" smtClean="0"/>
              <a:t>permission</a:t>
            </a:r>
            <a:endParaRPr lang="pt-BR" dirty="0" smtClean="0"/>
          </a:p>
          <a:p>
            <a:r>
              <a:rPr lang="en-US" dirty="0" smtClean="0"/>
              <a:t>on the Greek </a:t>
            </a:r>
            <a:r>
              <a:rPr lang="en-US" dirty="0" err="1" smtClean="0"/>
              <a:t>dé</a:t>
            </a:r>
            <a:r>
              <a:rPr lang="en-US" baseline="0" dirty="0" smtClean="0"/>
              <a:t> on </a:t>
            </a:r>
            <a:r>
              <a:rPr lang="en-US" dirty="0" smtClean="0"/>
              <a:t>- which is mandatory </a:t>
            </a:r>
            <a:endParaRPr lang="pt-BR" dirty="0"/>
          </a:p>
        </p:txBody>
      </p:sp>
      <p:sp>
        <p:nvSpPr>
          <p:cNvPr id="4" name="Espaço Reservado para Número de Slide 3"/>
          <p:cNvSpPr>
            <a:spLocks noGrp="1"/>
          </p:cNvSpPr>
          <p:nvPr>
            <p:ph type="sldNum" sz="quarter" idx="10"/>
          </p:nvPr>
        </p:nvSpPr>
        <p:spPr/>
        <p:txBody>
          <a:bodyPr/>
          <a:lstStyle/>
          <a:p>
            <a:fld id="{9555D449-B875-4B8D-8E66-224D27E54C9A}" type="slidenum">
              <a:rPr lang="pt-BR" smtClean="0"/>
              <a:pPr/>
              <a:t>5</a:t>
            </a:fld>
            <a:endParaRPr lang="pt-BR" dirty="0"/>
          </a:p>
        </p:txBody>
      </p:sp>
    </p:spTree>
    <p:extLst>
      <p:ext uri="{BB962C8B-B14F-4D97-AF65-F5344CB8AC3E}">
        <p14:creationId xmlns:p14="http://schemas.microsoft.com/office/powerpoint/2010/main" val="3224577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2F09B2-390A-4171-916D-747F6BF1ACB0}" type="slidenum">
              <a:rPr lang="en-US">
                <a:solidFill>
                  <a:prstClr val="black"/>
                </a:solidFill>
              </a:rPr>
              <a:pPr/>
              <a:t>7</a:t>
            </a:fld>
            <a:endParaRPr lang="en-US">
              <a:solidFill>
                <a:prstClr val="black"/>
              </a:solidFill>
            </a:endParaRPr>
          </a:p>
        </p:txBody>
      </p:sp>
      <p:sp>
        <p:nvSpPr>
          <p:cNvPr id="88066" name="Rectangle 2"/>
          <p:cNvSpPr>
            <a:spLocks noGrp="1" noRot="1" noChangeAspect="1" noChangeArrowheads="1" noTextEdit="1"/>
          </p:cNvSpPr>
          <p:nvPr>
            <p:ph type="sldImg"/>
          </p:nvPr>
        </p:nvSpPr>
        <p:spPr>
          <a:xfrm>
            <a:off x="1371600" y="1143000"/>
            <a:ext cx="4114800" cy="3086100"/>
          </a:xfrm>
          <a:ln/>
        </p:spPr>
      </p:sp>
      <p:sp>
        <p:nvSpPr>
          <p:cNvPr id="88067" name="Rectangle 3"/>
          <p:cNvSpPr>
            <a:spLocks noGrp="1" noChangeArrowheads="1"/>
          </p:cNvSpPr>
          <p:nvPr>
            <p:ph type="body" idx="1"/>
          </p:nvPr>
        </p:nvSpPr>
        <p:spPr/>
        <p:txBody>
          <a:bodyPr/>
          <a:lstStyle/>
          <a:p>
            <a:r>
              <a:rPr lang="en-GB" sz="900" dirty="0">
                <a:cs typeface="Times New Roman" pitchFamily="18" charset="0"/>
              </a:rPr>
              <a:t>Searle 1996, p. 9.</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PT" dirty="0" smtClean="0"/>
              <a:t>preenchê-lo </a:t>
            </a:r>
            <a:br>
              <a:rPr lang="pt-PT" dirty="0" smtClean="0"/>
            </a:br>
            <a:r>
              <a:rPr lang="pt-PT" dirty="0" smtClean="0"/>
              <a:t>assiná-lo </a:t>
            </a:r>
            <a:br>
              <a:rPr lang="pt-PT" dirty="0" smtClean="0"/>
            </a:br>
            <a:r>
              <a:rPr lang="pt-PT" dirty="0" smtClean="0"/>
              <a:t>carimbá-lo </a:t>
            </a:r>
            <a:br>
              <a:rPr lang="pt-PT" dirty="0" smtClean="0"/>
            </a:br>
            <a:r>
              <a:rPr lang="pt-PT" dirty="0" smtClean="0"/>
              <a:t>inspecioná-lo </a:t>
            </a:r>
            <a:br>
              <a:rPr lang="pt-PT" dirty="0" smtClean="0"/>
            </a:br>
            <a:r>
              <a:rPr lang="pt-PT" dirty="0" smtClean="0"/>
              <a:t>copiá-lo </a:t>
            </a:r>
            <a:br>
              <a:rPr lang="pt-PT" dirty="0" smtClean="0"/>
            </a:br>
            <a:r>
              <a:rPr lang="pt-PT" dirty="0" smtClean="0"/>
              <a:t>registrá-la</a:t>
            </a:r>
            <a:endParaRPr lang="pt-BR" dirty="0"/>
          </a:p>
        </p:txBody>
      </p:sp>
      <p:sp>
        <p:nvSpPr>
          <p:cNvPr id="4" name="Espaço Reservado para Número de Slide 3"/>
          <p:cNvSpPr>
            <a:spLocks noGrp="1"/>
          </p:cNvSpPr>
          <p:nvPr>
            <p:ph type="sldNum" sz="quarter" idx="10"/>
          </p:nvPr>
        </p:nvSpPr>
        <p:spPr/>
        <p:txBody>
          <a:bodyPr/>
          <a:lstStyle/>
          <a:p>
            <a:fld id="{9555D449-B875-4B8D-8E66-224D27E54C9A}" type="slidenum">
              <a:rPr lang="pt-BR" smtClean="0"/>
              <a:pPr/>
              <a:t>8</a:t>
            </a:fld>
            <a:endParaRPr lang="pt-BR" dirty="0"/>
          </a:p>
        </p:txBody>
      </p:sp>
    </p:spTree>
    <p:extLst>
      <p:ext uri="{BB962C8B-B14F-4D97-AF65-F5344CB8AC3E}">
        <p14:creationId xmlns:p14="http://schemas.microsoft.com/office/powerpoint/2010/main" val="3319550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order to represent document acts it is necessary to be able to track specific roles and their bearers involved in the document act: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the creators of the document template; ii) the users of the document; iii) the target bearers of the concretizations of social entities, namely Socio-Legal Generically Dependent Continuant (CDGLS), created by  document acts.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following entities had been implemented in the initial version of the Document Act Ontology (d-acts) [9]. The following notations are used: </a:t>
            </a:r>
            <a:r>
              <a:rPr lang="en-US" sz="1200" b="1" kern="1200" dirty="0" smtClean="0">
                <a:solidFill>
                  <a:schemeClr val="tx1"/>
                </a:solidFill>
                <a:effectLst/>
                <a:latin typeface="+mn-lt"/>
                <a:ea typeface="+mn-ea"/>
                <a:cs typeface="+mn-cs"/>
              </a:rPr>
              <a:t>classes</a:t>
            </a:r>
            <a:r>
              <a:rPr lang="en-US" sz="1200" kern="1200" dirty="0" smtClean="0">
                <a:solidFill>
                  <a:schemeClr val="tx1"/>
                </a:solidFill>
                <a:effectLst/>
                <a:latin typeface="+mn-lt"/>
                <a:ea typeface="+mn-ea"/>
                <a:cs typeface="+mn-cs"/>
              </a:rPr>
              <a:t> are written in bold, </a:t>
            </a:r>
            <a:r>
              <a:rPr lang="en-US" sz="1200" i="1" kern="1200" dirty="0" smtClean="0">
                <a:solidFill>
                  <a:schemeClr val="tx1"/>
                </a:solidFill>
                <a:effectLst/>
                <a:latin typeface="+mn-lt"/>
                <a:ea typeface="+mn-ea"/>
                <a:cs typeface="+mn-cs"/>
              </a:rPr>
              <a:t>object properties</a:t>
            </a:r>
            <a:r>
              <a:rPr lang="en-US" sz="1200" kern="1200" dirty="0" smtClean="0">
                <a:solidFill>
                  <a:schemeClr val="tx1"/>
                </a:solidFill>
                <a:effectLst/>
                <a:latin typeface="+mn-lt"/>
                <a:ea typeface="+mn-ea"/>
                <a:cs typeface="+mn-cs"/>
              </a:rPr>
              <a:t> are written in italics, and OPERATORS are written in capital letters.</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Socio-legal generically dependent continuant - </a:t>
            </a:r>
            <a:r>
              <a:rPr lang="en-US" sz="1200" kern="1200" dirty="0" smtClean="0">
                <a:solidFill>
                  <a:schemeClr val="tx1"/>
                </a:solidFill>
                <a:effectLst/>
                <a:latin typeface="+mn-lt"/>
                <a:ea typeface="+mn-ea"/>
                <a:cs typeface="+mn-cs"/>
              </a:rPr>
              <a:t> Def.: Socio-legal generically dependent continuants are generically dependent continuants that come into existence through declarations and are concretized as roles. They differ from information content entities in that they are not about something, but exist as quasi-abstract social entities.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Equivalent class: </a:t>
            </a:r>
            <a:r>
              <a:rPr lang="en-US" sz="1200" i="1" kern="1200" dirty="0" err="1" smtClean="0">
                <a:solidFill>
                  <a:schemeClr val="tx1"/>
                </a:solidFill>
                <a:effectLst/>
                <a:latin typeface="+mn-lt"/>
                <a:ea typeface="+mn-ea"/>
                <a:cs typeface="+mn-cs"/>
              </a:rPr>
              <a:t>is_specified_output_</a:t>
            </a:r>
            <a:r>
              <a:rPr lang="en-US" sz="1200" kern="1200" dirty="0" err="1" smtClean="0">
                <a:solidFill>
                  <a:schemeClr val="tx1"/>
                </a:solidFill>
                <a:effectLst/>
                <a:latin typeface="+mn-lt"/>
                <a:ea typeface="+mn-ea"/>
                <a:cs typeface="+mn-cs"/>
              </a:rPr>
              <a:t>of</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declaration .</a:t>
            </a:r>
            <a:r>
              <a:rPr lang="en-US" sz="1200" kern="1200" dirty="0" smtClean="0">
                <a:solidFill>
                  <a:schemeClr val="tx1"/>
                </a:solidFill>
                <a:effectLst/>
                <a:latin typeface="+mn-lt"/>
                <a:ea typeface="+mn-ea"/>
                <a:cs typeface="+mn-cs"/>
              </a:rPr>
              <a: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Superclass: </a:t>
            </a:r>
            <a:r>
              <a:rPr lang="en-US" sz="1200" b="1" kern="1200" dirty="0" smtClean="0">
                <a:solidFill>
                  <a:schemeClr val="tx1"/>
                </a:solidFill>
                <a:effectLst/>
                <a:latin typeface="+mn-lt"/>
                <a:ea typeface="+mn-ea"/>
                <a:cs typeface="+mn-cs"/>
              </a:rPr>
              <a:t>generically dependent continuant.</a:t>
            </a:r>
            <a:r>
              <a:rPr lang="en-US" sz="1200" kern="1200" dirty="0" smtClean="0">
                <a:solidFill>
                  <a:schemeClr val="tx1"/>
                </a:solidFill>
                <a:effectLst/>
                <a:latin typeface="+mn-lt"/>
                <a:ea typeface="+mn-ea"/>
                <a:cs typeface="+mn-cs"/>
              </a:rPr>
              <a: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 Examples: the claim of a piece of land, the obligation to pay rent to the owner of a rental property  </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Social act - </a:t>
            </a:r>
            <a:r>
              <a:rPr lang="en-US" sz="1200" kern="1200" dirty="0" smtClean="0">
                <a:solidFill>
                  <a:schemeClr val="tx1"/>
                </a:solidFill>
                <a:effectLst/>
                <a:latin typeface="+mn-lt"/>
                <a:ea typeface="+mn-ea"/>
                <a:cs typeface="+mn-cs"/>
              </a:rPr>
              <a:t>Def.:  A process that is carried out by a conscious being or an aggregate of conscious beings and is spontaneous, directed towards other conscious beings and aggregates thereof and needs to be perceived.</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Equivalent class: -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Superclass: </a:t>
            </a:r>
            <a:r>
              <a:rPr lang="en-US" sz="1200" b="1" kern="1200" dirty="0" err="1" smtClean="0">
                <a:solidFill>
                  <a:schemeClr val="tx1"/>
                </a:solidFill>
                <a:effectLst/>
                <a:latin typeface="+mn-lt"/>
                <a:ea typeface="+mn-ea"/>
                <a:cs typeface="+mn-cs"/>
              </a:rPr>
              <a:t>processual</a:t>
            </a:r>
            <a:r>
              <a:rPr lang="en-US" sz="1200" b="1" kern="1200" dirty="0" smtClean="0">
                <a:solidFill>
                  <a:schemeClr val="tx1"/>
                </a:solidFill>
                <a:effectLst/>
                <a:latin typeface="+mn-lt"/>
                <a:ea typeface="+mn-ea"/>
                <a:cs typeface="+mn-cs"/>
              </a:rPr>
              <a:t> entity 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Example: Colonel Klink giving Sergeant Schultz an order, Jake promising Jill to take her to the junior prom </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Declaration</a:t>
            </a:r>
            <a:r>
              <a:rPr lang="en-US" sz="1200" kern="1200" dirty="0" smtClean="0">
                <a:solidFill>
                  <a:schemeClr val="tx1"/>
                </a:solidFill>
                <a:effectLst/>
                <a:latin typeface="+mn-lt"/>
                <a:ea typeface="+mn-ea"/>
                <a:cs typeface="+mn-cs"/>
              </a:rPr>
              <a:t>  Def.: A social act that brings about, transfers, or revokes a socio-legal, generically dependent continuant. Declarations do not depend on words spoken or written, but sometimes are merely actions, for instance the signing of a document.</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Equivalent class: (</a:t>
            </a:r>
            <a:r>
              <a:rPr lang="en-US" sz="1200" i="1" kern="1200" dirty="0" smtClean="0">
                <a:solidFill>
                  <a:schemeClr val="tx1"/>
                </a:solidFill>
                <a:effectLst/>
                <a:latin typeface="+mn-lt"/>
                <a:ea typeface="+mn-ea"/>
                <a:cs typeface="+mn-cs"/>
              </a:rPr>
              <a:t>legally revokes</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socio-legal generically dependent continuan</a:t>
            </a:r>
            <a:r>
              <a:rPr lang="en-US" sz="1200" kern="1200" dirty="0" smtClean="0">
                <a:solidFill>
                  <a:schemeClr val="tx1"/>
                </a:solidFill>
                <a:effectLst/>
                <a:latin typeface="+mn-lt"/>
                <a:ea typeface="+mn-ea"/>
                <a:cs typeface="+mn-cs"/>
              </a:rPr>
              <a:t>t) OR (</a:t>
            </a:r>
            <a:r>
              <a:rPr lang="en-US" sz="1200" i="1" kern="1200" dirty="0" smtClean="0">
                <a:solidFill>
                  <a:schemeClr val="tx1"/>
                </a:solidFill>
                <a:effectLst/>
                <a:latin typeface="+mn-lt"/>
                <a:ea typeface="+mn-ea"/>
                <a:cs typeface="+mn-cs"/>
              </a:rPr>
              <a:t>legally transfers</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socio-legal generically dependent continuant</a:t>
            </a:r>
            <a:r>
              <a:rPr lang="en-US" sz="1200" kern="1200" dirty="0" smtClean="0">
                <a:solidFill>
                  <a:schemeClr val="tx1"/>
                </a:solidFill>
                <a:effectLst/>
                <a:latin typeface="+mn-lt"/>
                <a:ea typeface="+mn-ea"/>
                <a:cs typeface="+mn-cs"/>
              </a:rPr>
              <a:t>) OR (</a:t>
            </a:r>
            <a:r>
              <a:rPr lang="en-US" sz="1200" i="1" kern="1200" dirty="0" err="1" smtClean="0">
                <a:solidFill>
                  <a:schemeClr val="tx1"/>
                </a:solidFill>
                <a:effectLst/>
                <a:latin typeface="+mn-lt"/>
                <a:ea typeface="+mn-ea"/>
                <a:cs typeface="+mn-cs"/>
              </a:rPr>
              <a:t>has_specified_output</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socio-legal generically dependent continuant</a:t>
            </a:r>
            <a:r>
              <a:rPr lang="en-US" sz="1200" kern="1200" dirty="0" smtClean="0">
                <a:solidFill>
                  <a:schemeClr val="tx1"/>
                </a:solidFill>
                <a:effectLst/>
                <a:latin typeface="+mn-lt"/>
                <a:ea typeface="+mn-ea"/>
                <a:cs typeface="+mn-cs"/>
              </a:rPr>
              <a:t>) AND </a:t>
            </a:r>
            <a:r>
              <a:rPr lang="en-US" sz="1200" i="1" kern="1200" dirty="0" err="1" smtClean="0">
                <a:solidFill>
                  <a:schemeClr val="tx1"/>
                </a:solidFill>
                <a:effectLst/>
                <a:latin typeface="+mn-lt"/>
                <a:ea typeface="+mn-ea"/>
                <a:cs typeface="+mn-cs"/>
              </a:rPr>
              <a:t>has_agent</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Homo sapiens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organization</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collection of humans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aggregate of organizations</a:t>
            </a:r>
            <a:r>
              <a:rPr lang="en-US" sz="1200" kern="1200" dirty="0" smtClean="0">
                <a:solidFill>
                  <a:schemeClr val="tx1"/>
                </a:solidFill>
                <a:effectLst/>
                <a:latin typeface="+mn-lt"/>
                <a:ea typeface="+mn-ea"/>
                <a:cs typeface="+mn-cs"/>
              </a:rPr>
              <a:t>) AND </a:t>
            </a:r>
            <a:r>
              <a:rPr lang="en-US" sz="1200" i="1" kern="1200" dirty="0" err="1" smtClean="0">
                <a:solidFill>
                  <a:schemeClr val="tx1"/>
                </a:solidFill>
                <a:effectLst/>
                <a:latin typeface="+mn-lt"/>
                <a:ea typeface="+mn-ea"/>
                <a:cs typeface="+mn-cs"/>
              </a:rPr>
              <a:t>bearer_of</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declaration</a:t>
            </a:r>
            <a:r>
              <a:rPr lang="en-US" sz="1200" kern="1200" dirty="0" smtClean="0">
                <a:solidFill>
                  <a:schemeClr val="tx1"/>
                </a:solidFill>
                <a:effectLst/>
                <a:latin typeface="+mn-lt"/>
                <a:ea typeface="+mn-ea"/>
                <a:cs typeface="+mn-cs"/>
              </a:rPr>
              <a:t> performer role) AND </a:t>
            </a:r>
            <a:r>
              <a:rPr lang="en-US" sz="1200" i="1" kern="1200" dirty="0" smtClean="0">
                <a:solidFill>
                  <a:schemeClr val="tx1"/>
                </a:solidFill>
                <a:effectLst/>
                <a:latin typeface="+mn-lt"/>
                <a:ea typeface="+mn-ea"/>
                <a:cs typeface="+mn-cs"/>
              </a:rPr>
              <a:t>realizes</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declaration performer role</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Superclass: </a:t>
            </a:r>
            <a:r>
              <a:rPr lang="en-US" sz="1200" b="1" kern="1200" dirty="0" smtClean="0">
                <a:solidFill>
                  <a:schemeClr val="tx1"/>
                </a:solidFill>
                <a:effectLst/>
                <a:latin typeface="+mn-lt"/>
                <a:ea typeface="+mn-ea"/>
                <a:cs typeface="+mn-cs"/>
              </a:rPr>
              <a:t>social act</a:t>
            </a:r>
            <a:r>
              <a:rPr lang="en-US" sz="1200" kern="1200" dirty="0" smtClean="0">
                <a:solidFill>
                  <a:schemeClr val="tx1"/>
                </a:solidFill>
                <a:effectLst/>
                <a:latin typeface="+mn-lt"/>
                <a:ea typeface="+mn-ea"/>
                <a:cs typeface="+mn-cs"/>
              </a:rPr>
              <a: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 Examples: my consenting verbally to buy a used TV set for $500, Jane Doe’s signing of the divorce papers, John </a:t>
            </a:r>
            <a:r>
              <a:rPr lang="en-US" sz="1200" kern="1200" dirty="0" err="1" smtClean="0">
                <a:solidFill>
                  <a:schemeClr val="tx1"/>
                </a:solidFill>
                <a:effectLst/>
                <a:latin typeface="+mn-lt"/>
                <a:ea typeface="+mn-ea"/>
                <a:cs typeface="+mn-cs"/>
              </a:rPr>
              <a:t>Robie’s</a:t>
            </a:r>
            <a:r>
              <a:rPr lang="en-US" sz="1200" kern="1200" dirty="0" smtClean="0">
                <a:solidFill>
                  <a:schemeClr val="tx1"/>
                </a:solidFill>
                <a:effectLst/>
                <a:latin typeface="+mn-lt"/>
                <a:ea typeface="+mn-ea"/>
                <a:cs typeface="+mn-cs"/>
              </a:rPr>
              <a:t> taking of Mrs. Steven's jewels.</a:t>
            </a:r>
            <a:endParaRPr lang="pt-PT"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Legally revokes - </a:t>
            </a:r>
            <a:r>
              <a:rPr lang="en-US" sz="1200" kern="1200" dirty="0" smtClean="0">
                <a:solidFill>
                  <a:schemeClr val="tx1"/>
                </a:solidFill>
                <a:effectLst/>
                <a:latin typeface="+mn-lt"/>
                <a:ea typeface="+mn-ea"/>
                <a:cs typeface="+mn-cs"/>
              </a:rPr>
              <a:t>Def.: d socio-legally revokes s if s participates in d, and at the end of d, s no longer exists. It is important to note that this going out of existence of s is complete and unlike the going out of existence for material entities, which basic- ally always are transformed into something else. After the declaration nothing is left of the socio-legal, generically dependent continuant in question.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Domain: </a:t>
            </a:r>
            <a:r>
              <a:rPr lang="en-US" sz="1200" b="1" kern="1200" dirty="0" smtClean="0">
                <a:solidFill>
                  <a:schemeClr val="tx1"/>
                </a:solidFill>
                <a:effectLst/>
                <a:latin typeface="+mn-lt"/>
                <a:ea typeface="+mn-ea"/>
                <a:cs typeface="+mn-cs"/>
              </a:rPr>
              <a:t>declaration 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Range: </a:t>
            </a:r>
            <a:r>
              <a:rPr lang="en-US" sz="1200" b="1" kern="1200" dirty="0" smtClean="0">
                <a:solidFill>
                  <a:schemeClr val="tx1"/>
                </a:solidFill>
                <a:effectLst/>
                <a:latin typeface="+mn-lt"/>
                <a:ea typeface="+mn-ea"/>
                <a:cs typeface="+mn-cs"/>
              </a:rPr>
              <a:t>socio-legal generically dependent continuant</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Super property: </a:t>
            </a:r>
            <a:r>
              <a:rPr lang="en-US" sz="1200" i="1" kern="1200" dirty="0" err="1" smtClean="0">
                <a:solidFill>
                  <a:schemeClr val="tx1"/>
                </a:solidFill>
                <a:effectLst/>
                <a:latin typeface="+mn-lt"/>
                <a:ea typeface="+mn-ea"/>
                <a:cs typeface="+mn-cs"/>
              </a:rPr>
              <a:t>has_participant</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Characteristics: Functional, Asymmetric, </a:t>
            </a:r>
            <a:r>
              <a:rPr lang="en-US" sz="1200" kern="1200" dirty="0" err="1" smtClean="0">
                <a:solidFill>
                  <a:schemeClr val="tx1"/>
                </a:solidFill>
                <a:effectLst/>
                <a:latin typeface="+mn-lt"/>
                <a:ea typeface="+mn-ea"/>
                <a:cs typeface="+mn-cs"/>
              </a:rPr>
              <a:t>Irreflexive</a:t>
            </a:r>
            <a:endParaRPr lang="pt-PT"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Legally transfers - </a:t>
            </a:r>
            <a:r>
              <a:rPr lang="en-US" sz="1200" kern="1200" dirty="0" smtClean="0">
                <a:solidFill>
                  <a:schemeClr val="tx1"/>
                </a:solidFill>
                <a:effectLst/>
                <a:latin typeface="+mn-lt"/>
                <a:ea typeface="+mn-ea"/>
                <a:cs typeface="+mn-cs"/>
              </a:rPr>
              <a:t>Def.: d socio-legally transfers l if l participates in d and d has specified input (concretization of l1) and specified output (concretization of l2), where (concretization of l1) and (concretization of l2) are not identical.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Domain: </a:t>
            </a:r>
            <a:r>
              <a:rPr lang="en-US" sz="1200" b="1" kern="1200" dirty="0" smtClean="0">
                <a:solidFill>
                  <a:schemeClr val="tx1"/>
                </a:solidFill>
                <a:effectLst/>
                <a:latin typeface="+mn-lt"/>
                <a:ea typeface="+mn-ea"/>
                <a:cs typeface="+mn-cs"/>
              </a:rPr>
              <a:t>declaration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Range: </a:t>
            </a:r>
            <a:r>
              <a:rPr lang="en-US" sz="1200" b="1" kern="1200" dirty="0" smtClean="0">
                <a:solidFill>
                  <a:schemeClr val="tx1"/>
                </a:solidFill>
                <a:effectLst/>
                <a:latin typeface="+mn-lt"/>
                <a:ea typeface="+mn-ea"/>
                <a:cs typeface="+mn-cs"/>
              </a:rPr>
              <a:t>socio-legal, generically dependent continuant</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Super property: </a:t>
            </a:r>
            <a:r>
              <a:rPr lang="en-US" sz="1200" i="1" kern="1200" dirty="0" err="1" smtClean="0">
                <a:solidFill>
                  <a:schemeClr val="tx1"/>
                </a:solidFill>
                <a:effectLst/>
                <a:latin typeface="+mn-lt"/>
                <a:ea typeface="+mn-ea"/>
                <a:cs typeface="+mn-cs"/>
              </a:rPr>
              <a:t>has_participant</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Characteristics: Functional, Asymmetric, </a:t>
            </a:r>
            <a:r>
              <a:rPr lang="en-US" sz="1200" kern="1200" dirty="0" err="1" smtClean="0">
                <a:solidFill>
                  <a:schemeClr val="tx1"/>
                </a:solidFill>
                <a:effectLst/>
                <a:latin typeface="+mn-lt"/>
                <a:ea typeface="+mn-ea"/>
                <a:cs typeface="+mn-cs"/>
              </a:rPr>
              <a:t>Irreflexive</a:t>
            </a:r>
            <a:r>
              <a:rPr lang="en-US" sz="1200" kern="1200" dirty="0" smtClean="0">
                <a:solidFill>
                  <a:schemeClr val="tx1"/>
                </a:solidFill>
                <a:effectLst/>
                <a:latin typeface="+mn-lt"/>
                <a:ea typeface="+mn-ea"/>
                <a:cs typeface="+mn-cs"/>
              </a:rPr>
              <a:t> </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Document act </a:t>
            </a:r>
            <a:r>
              <a:rPr lang="en-US" sz="1200" kern="1200" dirty="0" smtClean="0">
                <a:solidFill>
                  <a:schemeClr val="tx1"/>
                </a:solidFill>
                <a:effectLst/>
                <a:latin typeface="+mn-lt"/>
                <a:ea typeface="+mn-ea"/>
                <a:cs typeface="+mn-cs"/>
              </a:rPr>
              <a:t>Def.: A declaration that is made using a document to temporally extend the effects of the declaration.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Equivalent class: (</a:t>
            </a:r>
            <a:r>
              <a:rPr lang="en-US" sz="1200" i="1" kern="1200" dirty="0" smtClean="0">
                <a:solidFill>
                  <a:schemeClr val="tx1"/>
                </a:solidFill>
                <a:effectLst/>
                <a:latin typeface="+mn-lt"/>
                <a:ea typeface="+mn-ea"/>
                <a:cs typeface="+mn-cs"/>
              </a:rPr>
              <a:t>legally revokes</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socio-legal, generically dependent continuant</a:t>
            </a:r>
            <a:r>
              <a:rPr lang="en-US" sz="1200" kern="1200" dirty="0" smtClean="0">
                <a:solidFill>
                  <a:schemeClr val="tx1"/>
                </a:solidFill>
                <a:effectLst/>
                <a:latin typeface="+mn-lt"/>
                <a:ea typeface="+mn-ea"/>
                <a:cs typeface="+mn-cs"/>
              </a:rPr>
              <a:t>) OR (</a:t>
            </a:r>
            <a:r>
              <a:rPr lang="en-US" sz="1200" i="1" kern="1200" dirty="0" smtClean="0">
                <a:solidFill>
                  <a:schemeClr val="tx1"/>
                </a:solidFill>
                <a:effectLst/>
                <a:latin typeface="+mn-lt"/>
                <a:ea typeface="+mn-ea"/>
                <a:cs typeface="+mn-cs"/>
              </a:rPr>
              <a:t>legally transfers</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socio-legal, generically dependent continuant</a:t>
            </a:r>
            <a:r>
              <a:rPr lang="en-US" sz="1200" kern="1200" dirty="0" smtClean="0">
                <a:solidFill>
                  <a:schemeClr val="tx1"/>
                </a:solidFill>
                <a:effectLst/>
                <a:latin typeface="+mn-lt"/>
                <a:ea typeface="+mn-ea"/>
                <a:cs typeface="+mn-cs"/>
              </a:rPr>
              <a:t>) OR (</a:t>
            </a:r>
            <a:r>
              <a:rPr lang="en-US" sz="1200" i="1" kern="1200" dirty="0" err="1" smtClean="0">
                <a:solidFill>
                  <a:schemeClr val="tx1"/>
                </a:solidFill>
                <a:effectLst/>
                <a:latin typeface="+mn-lt"/>
                <a:ea typeface="+mn-ea"/>
                <a:cs typeface="+mn-cs"/>
              </a:rPr>
              <a:t>has_specified_output</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socio-legal, generically dependent continuant</a:t>
            </a:r>
            <a:r>
              <a:rPr lang="en-US" sz="1200" kern="1200" dirty="0" smtClean="0">
                <a:solidFill>
                  <a:schemeClr val="tx1"/>
                </a:solidFill>
                <a:effectLst/>
                <a:latin typeface="+mn-lt"/>
                <a:ea typeface="+mn-ea"/>
                <a:cs typeface="+mn-cs"/>
              </a:rPr>
              <a:t>) AND </a:t>
            </a:r>
            <a:r>
              <a:rPr lang="en-US" sz="1200" i="1" kern="1200" dirty="0" err="1" smtClean="0">
                <a:solidFill>
                  <a:schemeClr val="tx1"/>
                </a:solidFill>
                <a:effectLst/>
                <a:latin typeface="+mn-lt"/>
                <a:ea typeface="+mn-ea"/>
                <a:cs typeface="+mn-cs"/>
              </a:rPr>
              <a:t>has_agent</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Homo sapiens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organization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collection of humans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aggregate of organizations</a:t>
            </a:r>
            <a:r>
              <a:rPr lang="en-US" sz="1200" kern="1200" dirty="0" smtClean="0">
                <a:solidFill>
                  <a:schemeClr val="tx1"/>
                </a:solidFill>
                <a:effectLst/>
                <a:latin typeface="+mn-lt"/>
                <a:ea typeface="+mn-ea"/>
                <a:cs typeface="+mn-cs"/>
              </a:rPr>
              <a:t>) AND </a:t>
            </a:r>
            <a:r>
              <a:rPr lang="en-US" sz="1200" i="1" kern="1200" dirty="0" err="1" smtClean="0">
                <a:solidFill>
                  <a:schemeClr val="tx1"/>
                </a:solidFill>
                <a:effectLst/>
                <a:latin typeface="+mn-lt"/>
                <a:ea typeface="+mn-ea"/>
                <a:cs typeface="+mn-cs"/>
              </a:rPr>
              <a:t>has_specified_input</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document </a:t>
            </a:r>
            <a:r>
              <a:rPr lang="en-US" sz="1200" kern="1200" dirty="0" smtClean="0">
                <a:solidFill>
                  <a:schemeClr val="tx1"/>
                </a:solidFill>
                <a:effectLst/>
                <a:latin typeface="+mn-lt"/>
                <a:ea typeface="+mn-ea"/>
                <a:cs typeface="+mn-cs"/>
              </a:rPr>
              <a:t>AND </a:t>
            </a:r>
            <a:r>
              <a:rPr lang="en-US" sz="1200" i="1" kern="1200" dirty="0" err="1" smtClean="0">
                <a:solidFill>
                  <a:schemeClr val="tx1"/>
                </a:solidFill>
                <a:effectLst/>
                <a:latin typeface="+mn-lt"/>
                <a:ea typeface="+mn-ea"/>
                <a:cs typeface="+mn-cs"/>
              </a:rPr>
              <a:t>has_specified_output</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document</a:t>
            </a:r>
            <a:r>
              <a:rPr lang="en-US" sz="1200" kern="1200" dirty="0" smtClean="0">
                <a:solidFill>
                  <a:schemeClr val="tx1"/>
                </a:solidFill>
                <a:effectLst/>
                <a:latin typeface="+mn-lt"/>
                <a:ea typeface="+mn-ea"/>
                <a:cs typeface="+mn-cs"/>
              </a:rPr>
              <a: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Superclass: </a:t>
            </a:r>
            <a:r>
              <a:rPr lang="en-US" sz="1200" b="1" kern="1200" dirty="0" smtClean="0">
                <a:solidFill>
                  <a:schemeClr val="tx1"/>
                </a:solidFill>
                <a:effectLst/>
                <a:latin typeface="+mn-lt"/>
                <a:ea typeface="+mn-ea"/>
                <a:cs typeface="+mn-cs"/>
              </a:rPr>
              <a:t>declaration</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Examples: filling in an immigration form, a judge signing and stamping a court order </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declaration target:  </a:t>
            </a:r>
            <a:r>
              <a:rPr lang="en-US" sz="1200" kern="1200" dirty="0" smtClean="0">
                <a:solidFill>
                  <a:schemeClr val="tx1"/>
                </a:solidFill>
                <a:effectLst/>
                <a:latin typeface="+mn-lt"/>
                <a:ea typeface="+mn-ea"/>
                <a:cs typeface="+mn-cs"/>
              </a:rPr>
              <a:t>Def.: The human being or organization or aggregate of any of the aforementioned that is the bearer of a concretization of a socio-legal, generically dependent continuant brought about by or transferred in a specific document act. 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Equivalent class: (</a:t>
            </a:r>
            <a:r>
              <a:rPr lang="en-US" sz="1200" b="1" kern="1200" dirty="0" smtClean="0">
                <a:solidFill>
                  <a:schemeClr val="tx1"/>
                </a:solidFill>
                <a:effectLst/>
                <a:latin typeface="+mn-lt"/>
                <a:ea typeface="+mn-ea"/>
                <a:cs typeface="+mn-cs"/>
              </a:rPr>
              <a:t>Homo sapiens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organization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aggregate of organizations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collection of humans</a:t>
            </a:r>
            <a:r>
              <a:rPr lang="en-US" sz="1200" kern="1200" dirty="0" smtClean="0">
                <a:solidFill>
                  <a:schemeClr val="tx1"/>
                </a:solidFill>
                <a:effectLst/>
                <a:latin typeface="+mn-lt"/>
                <a:ea typeface="+mn-ea"/>
                <a:cs typeface="+mn-cs"/>
              </a:rPr>
              <a:t>) AND </a:t>
            </a:r>
            <a:r>
              <a:rPr lang="en-US" sz="1200" kern="1200" dirty="0" err="1" smtClean="0">
                <a:solidFill>
                  <a:schemeClr val="tx1"/>
                </a:solidFill>
                <a:effectLst/>
                <a:latin typeface="+mn-lt"/>
                <a:ea typeface="+mn-ea"/>
                <a:cs typeface="+mn-cs"/>
              </a:rPr>
              <a:t>bearer_of</a:t>
            </a:r>
            <a:r>
              <a:rPr lang="en-US" sz="1200" kern="1200" dirty="0" smtClean="0">
                <a:solidFill>
                  <a:schemeClr val="tx1"/>
                </a:solidFill>
                <a:effectLst/>
                <a:latin typeface="+mn-lt"/>
                <a:ea typeface="+mn-ea"/>
                <a:cs typeface="+mn-cs"/>
              </a:rPr>
              <a:t> SOME ((</a:t>
            </a:r>
            <a:r>
              <a:rPr lang="en-US" sz="1200" kern="1200" dirty="0" err="1" smtClean="0">
                <a:solidFill>
                  <a:schemeClr val="tx1"/>
                </a:solidFill>
                <a:effectLst/>
                <a:latin typeface="+mn-lt"/>
                <a:ea typeface="+mn-ea"/>
                <a:cs typeface="+mn-cs"/>
              </a:rPr>
              <a:t>is_concretization_of</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socio-legal, generically dependent continuant</a:t>
            </a:r>
            <a:r>
              <a:rPr lang="en-US" sz="1200" kern="1200" dirty="0" smtClean="0">
                <a:solidFill>
                  <a:schemeClr val="tx1"/>
                </a:solidFill>
                <a:effectLst/>
                <a:latin typeface="+mn-lt"/>
                <a:ea typeface="+mn-ea"/>
                <a:cs typeface="+mn-cs"/>
              </a:rPr>
              <a:t>) AND </a:t>
            </a:r>
            <a:r>
              <a:rPr lang="en-US" sz="1200" kern="1200" dirty="0" err="1" smtClean="0">
                <a:solidFill>
                  <a:schemeClr val="tx1"/>
                </a:solidFill>
                <a:effectLst/>
                <a:latin typeface="+mn-lt"/>
                <a:ea typeface="+mn-ea"/>
                <a:cs typeface="+mn-cs"/>
              </a:rPr>
              <a:t>participates_in</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declaration</a:t>
            </a:r>
            <a:r>
              <a:rPr lang="en-US" sz="1200" kern="1200" dirty="0" smtClean="0">
                <a:solidFill>
                  <a:schemeClr val="tx1"/>
                </a:solidFill>
                <a:effectLst/>
                <a:latin typeface="+mn-lt"/>
                <a:ea typeface="+mn-ea"/>
                <a:cs typeface="+mn-cs"/>
              </a:rPr>
              <a: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Superclass: Superclass: </a:t>
            </a:r>
            <a:r>
              <a:rPr lang="en-US" sz="1200" b="1" kern="1200" dirty="0" err="1" smtClean="0">
                <a:solidFill>
                  <a:schemeClr val="tx1"/>
                </a:solidFill>
                <a:effectLst/>
                <a:latin typeface="+mn-lt"/>
                <a:ea typeface="+mn-ea"/>
                <a:cs typeface="+mn-cs"/>
              </a:rPr>
              <a:t>processual</a:t>
            </a:r>
            <a:r>
              <a:rPr lang="en-US" sz="1200" b="1" kern="1200" dirty="0" smtClean="0">
                <a:solidFill>
                  <a:schemeClr val="tx1"/>
                </a:solidFill>
                <a:effectLst/>
                <a:latin typeface="+mn-lt"/>
                <a:ea typeface="+mn-ea"/>
                <a:cs typeface="+mn-cs"/>
              </a:rPr>
              <a:t> entity 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Examples: me as bearer of a spouse role who participates in a document act, John Doe as bearer of a debtor role who participates in a document act </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Declaration performer role - </a:t>
            </a:r>
            <a:r>
              <a:rPr lang="en-US" sz="1200" kern="1200" dirty="0" smtClean="0">
                <a:solidFill>
                  <a:schemeClr val="tx1"/>
                </a:solidFill>
                <a:effectLst/>
                <a:latin typeface="+mn-lt"/>
                <a:ea typeface="+mn-ea"/>
                <a:cs typeface="+mn-cs"/>
              </a:rPr>
              <a:t>Def.: A role inhering in a human being or an organization or an aggregate of any of the aforementioned that is realized by the bearer being the agent in a declaration. 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Equivalent class: -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Superclass: </a:t>
            </a:r>
            <a:r>
              <a:rPr lang="en-US" sz="1200" b="1" kern="1200" dirty="0" smtClean="0">
                <a:solidFill>
                  <a:schemeClr val="tx1"/>
                </a:solidFill>
                <a:effectLst/>
                <a:latin typeface="+mn-lt"/>
                <a:ea typeface="+mn-ea"/>
                <a:cs typeface="+mn-cs"/>
              </a:rPr>
              <a:t>role, </a:t>
            </a:r>
            <a:r>
              <a:rPr lang="en-US" sz="1200" i="1" kern="1200" dirty="0" smtClean="0">
                <a:solidFill>
                  <a:schemeClr val="tx1"/>
                </a:solidFill>
                <a:effectLst/>
                <a:latin typeface="+mn-lt"/>
                <a:ea typeface="+mn-ea"/>
                <a:cs typeface="+mn-cs"/>
              </a:rPr>
              <a:t>inheres </a:t>
            </a:r>
            <a:r>
              <a:rPr lang="en-US" sz="1200" kern="1200" dirty="0" smtClean="0">
                <a:solidFill>
                  <a:schemeClr val="tx1"/>
                </a:solidFill>
                <a:effectLst/>
                <a:latin typeface="+mn-lt"/>
                <a:ea typeface="+mn-ea"/>
                <a:cs typeface="+mn-cs"/>
              </a:rPr>
              <a:t>in SOME (</a:t>
            </a:r>
            <a:r>
              <a:rPr lang="en-US" sz="1200" b="1" kern="1200" dirty="0" smtClean="0">
                <a:solidFill>
                  <a:schemeClr val="tx1"/>
                </a:solidFill>
                <a:effectLst/>
                <a:latin typeface="+mn-lt"/>
                <a:ea typeface="+mn-ea"/>
                <a:cs typeface="+mn-cs"/>
              </a:rPr>
              <a:t>Homo sapiens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organization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aggregate of organizations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collection of humans</a:t>
            </a:r>
            <a:r>
              <a:rPr lang="en-US" sz="1200" kern="1200" dirty="0" smtClean="0">
                <a:solidFill>
                  <a:schemeClr val="tx1"/>
                </a:solidFill>
                <a:effectLst/>
                <a:latin typeface="+mn-lt"/>
                <a:ea typeface="+mn-ea"/>
                <a:cs typeface="+mn-cs"/>
              </a:rPr>
              <a:t>) AND </a:t>
            </a:r>
            <a:r>
              <a:rPr lang="en-US" sz="1200" i="1" kern="1200" dirty="0" err="1" smtClean="0">
                <a:solidFill>
                  <a:schemeClr val="tx1"/>
                </a:solidFill>
                <a:effectLst/>
                <a:latin typeface="+mn-lt"/>
                <a:ea typeface="+mn-ea"/>
                <a:cs typeface="+mn-cs"/>
              </a:rPr>
              <a:t>is_realized_by</a:t>
            </a:r>
            <a:r>
              <a:rPr lang="en-US" sz="1200" kern="1200" dirty="0" smtClean="0">
                <a:solidFill>
                  <a:schemeClr val="tx1"/>
                </a:solidFill>
                <a:effectLst/>
                <a:latin typeface="+mn-lt"/>
                <a:ea typeface="+mn-ea"/>
                <a:cs typeface="+mn-cs"/>
              </a:rPr>
              <a:t> ONLY</a:t>
            </a:r>
            <a:r>
              <a:rPr lang="en-US" sz="1200" b="1" kern="1200" dirty="0" smtClean="0">
                <a:solidFill>
                  <a:schemeClr val="tx1"/>
                </a:solidFill>
                <a:effectLst/>
                <a:latin typeface="+mn-lt"/>
                <a:ea typeface="+mn-ea"/>
                <a:cs typeface="+mn-cs"/>
              </a:rPr>
              <a:t> declaration</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 Examples: a judge’s role of signing a court order, a hospital committee’s role to sanction conformance to a specific guideline for hospital employees </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Document act template creator role </a:t>
            </a:r>
            <a:r>
              <a:rPr lang="en-US" sz="1200" kern="1200" dirty="0" smtClean="0">
                <a:solidFill>
                  <a:schemeClr val="tx1"/>
                </a:solidFill>
                <a:effectLst/>
                <a:latin typeface="+mn-lt"/>
                <a:ea typeface="+mn-ea"/>
                <a:cs typeface="+mn-cs"/>
              </a:rPr>
              <a:t> - Def.: A role that inheres in a human being or organization or aggregate of any of the aforementioned that prepares a document that is the specified input to a document act and is the input document of a document act.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Equivalent class: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 Superclass: </a:t>
            </a:r>
            <a:r>
              <a:rPr lang="en-US" sz="1200" b="1" kern="1200" dirty="0" smtClean="0">
                <a:solidFill>
                  <a:schemeClr val="tx1"/>
                </a:solidFill>
                <a:effectLst/>
                <a:latin typeface="+mn-lt"/>
                <a:ea typeface="+mn-ea"/>
                <a:cs typeface="+mn-cs"/>
              </a:rPr>
              <a:t>role, </a:t>
            </a:r>
            <a:r>
              <a:rPr lang="en-US" sz="1200" kern="1200" dirty="0" smtClean="0">
                <a:solidFill>
                  <a:schemeClr val="tx1"/>
                </a:solidFill>
                <a:effectLst/>
                <a:latin typeface="+mn-lt"/>
                <a:ea typeface="+mn-ea"/>
                <a:cs typeface="+mn-cs"/>
              </a:rPr>
              <a:t>inheres in SOME ((</a:t>
            </a:r>
            <a:r>
              <a:rPr lang="en-US" sz="1200" b="1" kern="1200" dirty="0" smtClean="0">
                <a:solidFill>
                  <a:schemeClr val="tx1"/>
                </a:solidFill>
                <a:effectLst/>
                <a:latin typeface="+mn-lt"/>
                <a:ea typeface="+mn-ea"/>
                <a:cs typeface="+mn-cs"/>
              </a:rPr>
              <a:t>Homo sapiens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organization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aggregate of organizations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collection of humans</a:t>
            </a:r>
            <a:r>
              <a:rPr lang="en-US" sz="1200" kern="1200" dirty="0" smtClean="0">
                <a:solidFill>
                  <a:schemeClr val="tx1"/>
                </a:solidFill>
                <a:effectLst/>
                <a:latin typeface="+mn-lt"/>
                <a:ea typeface="+mn-ea"/>
                <a:cs typeface="+mn-cs"/>
              </a:rPr>
              <a:t>) and </a:t>
            </a:r>
            <a:r>
              <a:rPr lang="en-US" sz="1200" i="1" kern="1200" dirty="0" err="1" smtClean="0">
                <a:solidFill>
                  <a:schemeClr val="tx1"/>
                </a:solidFill>
                <a:effectLst/>
                <a:latin typeface="+mn-lt"/>
                <a:ea typeface="+mn-ea"/>
                <a:cs typeface="+mn-cs"/>
              </a:rPr>
              <a:t>is_realized_by</a:t>
            </a:r>
            <a:r>
              <a:rPr lang="en-US" sz="1200" kern="1200" dirty="0" smtClean="0">
                <a:solidFill>
                  <a:schemeClr val="tx1"/>
                </a:solidFill>
                <a:effectLst/>
                <a:latin typeface="+mn-lt"/>
                <a:ea typeface="+mn-ea"/>
                <a:cs typeface="+mn-cs"/>
              </a:rPr>
              <a:t> ONLY (</a:t>
            </a:r>
            <a:r>
              <a:rPr lang="en-US" sz="1200" b="1" kern="1200" dirty="0" smtClean="0">
                <a:solidFill>
                  <a:schemeClr val="tx1"/>
                </a:solidFill>
                <a:effectLst/>
                <a:latin typeface="+mn-lt"/>
                <a:ea typeface="+mn-ea"/>
                <a:cs typeface="+mn-cs"/>
              </a:rPr>
              <a:t>process </a:t>
            </a:r>
            <a:r>
              <a:rPr lang="en-US" sz="1200" kern="1200" dirty="0" smtClean="0">
                <a:solidFill>
                  <a:schemeClr val="tx1"/>
                </a:solidFill>
                <a:effectLst/>
                <a:latin typeface="+mn-lt"/>
                <a:ea typeface="+mn-ea"/>
                <a:cs typeface="+mn-cs"/>
              </a:rPr>
              <a:t>AND </a:t>
            </a:r>
            <a:r>
              <a:rPr lang="en-US" sz="1200" i="1" kern="1200" dirty="0" err="1" smtClean="0">
                <a:solidFill>
                  <a:schemeClr val="tx1"/>
                </a:solidFill>
                <a:effectLst/>
                <a:latin typeface="+mn-lt"/>
                <a:ea typeface="+mn-ea"/>
                <a:cs typeface="+mn-cs"/>
              </a:rPr>
              <a:t>has_specified_output</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document </a:t>
            </a:r>
            <a:r>
              <a:rPr lang="en-US" sz="1200" kern="1200" dirty="0" smtClean="0">
                <a:solidFill>
                  <a:schemeClr val="tx1"/>
                </a:solidFill>
                <a:effectLst/>
                <a:latin typeface="+mn-lt"/>
                <a:ea typeface="+mn-ea"/>
                <a:cs typeface="+mn-cs"/>
              </a:rPr>
              <a:t>AND </a:t>
            </a:r>
            <a:r>
              <a:rPr lang="en-US" sz="1200" i="1" kern="1200" dirty="0" err="1" smtClean="0">
                <a:solidFill>
                  <a:schemeClr val="tx1"/>
                </a:solidFill>
                <a:effectLst/>
                <a:latin typeface="+mn-lt"/>
                <a:ea typeface="+mn-ea"/>
                <a:cs typeface="+mn-cs"/>
              </a:rPr>
              <a:t>participates_in</a:t>
            </a:r>
            <a:r>
              <a:rPr lang="en-US" sz="1200" kern="1200" dirty="0" smtClean="0">
                <a:solidFill>
                  <a:schemeClr val="tx1"/>
                </a:solidFill>
                <a:effectLst/>
                <a:latin typeface="+mn-lt"/>
                <a:ea typeface="+mn-ea"/>
                <a:cs typeface="+mn-cs"/>
              </a:rPr>
              <a:t> SOME </a:t>
            </a:r>
            <a:r>
              <a:rPr lang="en-US" sz="1200" b="1" kern="1200" dirty="0" smtClean="0">
                <a:solidFill>
                  <a:schemeClr val="tx1"/>
                </a:solidFill>
                <a:effectLst/>
                <a:latin typeface="+mn-lt"/>
                <a:ea typeface="+mn-ea"/>
                <a:cs typeface="+mn-cs"/>
              </a:rPr>
              <a:t>document act</a:t>
            </a:r>
            <a:r>
              <a:rPr lang="en-US" sz="1200" kern="1200" dirty="0" smtClean="0">
                <a:solidFill>
                  <a:schemeClr val="tx1"/>
                </a:solidFill>
                <a:effectLst/>
                <a:latin typeface="+mn-lt"/>
                <a:ea typeface="+mn-ea"/>
                <a:cs typeface="+mn-cs"/>
              </a:rPr>
              <a:t>))) </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Examples: the role of the U.S. Citizenship and Immigration Service realized by the creation of an immigration form being filled in, the role of a national professional association realized by the creation of a clinical guideline to be certified</a:t>
            </a:r>
            <a:endParaRPr lang="pt-PT"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are other relevant terms from BFO that are required to a proper understanding of D-acts. But, here we do not describe all BFO and D-ACT terms, but they are deeply discussed in author thesis. Is important here is that, even though in principle DEMO and Document Acts have employed different points of view to represent the reality, both exhibit similar theoretical grounds. Thus, we propose to merge such theoretical basis towards an account for dealing with document act in DEMO Method.</a:t>
            </a:r>
            <a:endParaRPr lang="pt-PT"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945D792-AF26-AF48-8F95-12D2668B335A}" type="slidenum">
              <a:rPr lang="en-US" smtClean="0"/>
              <a:t>18</a:t>
            </a:fld>
            <a:endParaRPr lang="en-US"/>
          </a:p>
        </p:txBody>
      </p:sp>
    </p:spTree>
    <p:extLst>
      <p:ext uri="{BB962C8B-B14F-4D97-AF65-F5344CB8AC3E}">
        <p14:creationId xmlns:p14="http://schemas.microsoft.com/office/powerpoint/2010/main" val="2299420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D-ACT ontology</a:t>
            </a:r>
            <a:r>
              <a:rPr lang="en-US" sz="1200" b="1" kern="1200" baseline="0" dirty="0" smtClean="0">
                <a:solidFill>
                  <a:schemeClr val="tx1"/>
                </a:solidFill>
                <a:effectLst/>
                <a:latin typeface="+mn-lt"/>
                <a:ea typeface="+mn-ea"/>
                <a:cs typeface="+mn-cs"/>
              </a:rPr>
              <a:t> (and theory)</a:t>
            </a:r>
            <a:endParaRPr lang="en-US" sz="1200" b="1"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Social act: </a:t>
            </a:r>
            <a:r>
              <a:rPr lang="en-US" sz="1200" kern="1200" dirty="0" smtClean="0">
                <a:solidFill>
                  <a:schemeClr val="tx1"/>
                </a:solidFill>
                <a:effectLst/>
                <a:latin typeface="+mn-lt"/>
                <a:ea typeface="+mn-ea"/>
                <a:cs typeface="+mn-cs"/>
              </a:rPr>
              <a:t>a person accepting to draw</a:t>
            </a:r>
            <a:r>
              <a:rPr lang="en-US" sz="1200" kern="1200" baseline="0" dirty="0" smtClean="0">
                <a:solidFill>
                  <a:schemeClr val="tx1"/>
                </a:solidFill>
                <a:effectLst/>
                <a:latin typeface="+mn-lt"/>
                <a:ea typeface="+mn-ea"/>
                <a:cs typeface="+mn-cs"/>
              </a:rPr>
              <a:t> his or her</a:t>
            </a:r>
            <a:r>
              <a:rPr lang="en-US" sz="1200" kern="1200" dirty="0" smtClean="0">
                <a:solidFill>
                  <a:schemeClr val="tx1"/>
                </a:solidFill>
                <a:effectLst/>
                <a:latin typeface="+mn-lt"/>
                <a:ea typeface="+mn-ea"/>
                <a:cs typeface="+mn-cs"/>
              </a:rPr>
              <a:t> blood </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Declaration</a:t>
            </a:r>
            <a:r>
              <a:rPr lang="en-US" sz="1200" kern="1200" dirty="0" smtClean="0">
                <a:solidFill>
                  <a:schemeClr val="tx1"/>
                </a:solidFill>
                <a:effectLst/>
                <a:latin typeface="+mn-lt"/>
                <a:ea typeface="+mn-ea"/>
                <a:cs typeface="+mn-cs"/>
              </a:rPr>
              <a:t>: a person verbally </a:t>
            </a:r>
            <a:r>
              <a:rPr lang="en-US" sz="1200" b="1" kern="1200" dirty="0" smtClean="0">
                <a:solidFill>
                  <a:srgbClr val="FF0000"/>
                </a:solidFill>
                <a:effectLst/>
                <a:latin typeface="+mn-lt"/>
                <a:ea typeface="+mn-ea"/>
                <a:cs typeface="+mn-cs"/>
              </a:rPr>
              <a:t>consenting </a:t>
            </a:r>
            <a:r>
              <a:rPr lang="en-US" sz="1200" kern="1200" dirty="0" smtClean="0">
                <a:solidFill>
                  <a:schemeClr val="tx1"/>
                </a:solidFill>
                <a:effectLst/>
                <a:latin typeface="+mn-lt"/>
                <a:ea typeface="+mn-ea"/>
                <a:cs typeface="+mn-cs"/>
              </a:rPr>
              <a:t>the procedures to draw her or his blood</a:t>
            </a:r>
            <a:endParaRPr lang="pt-PT"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D-act: </a:t>
            </a:r>
            <a:r>
              <a:rPr lang="en-US" sz="1200" kern="1200" dirty="0" smtClean="0">
                <a:solidFill>
                  <a:schemeClr val="tx1"/>
                </a:solidFill>
                <a:effectLst/>
                <a:latin typeface="+mn-lt"/>
                <a:ea typeface="+mn-ea"/>
                <a:cs typeface="+mn-cs"/>
              </a:rPr>
              <a:t>a person signing a consenting letter authorizing the procedures to draw her blood</a:t>
            </a:r>
            <a:r>
              <a:rPr lang="pt-PT" dirty="0" smtClean="0">
                <a:effectLst/>
              </a:rPr>
              <a:t>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2945D792-AF26-AF48-8F95-12D2668B335A}" type="slidenum">
              <a:rPr lang="en-US" smtClean="0"/>
              <a:t>19</a:t>
            </a:fld>
            <a:endParaRPr lang="en-US"/>
          </a:p>
        </p:txBody>
      </p:sp>
    </p:spTree>
    <p:extLst>
      <p:ext uri="{BB962C8B-B14F-4D97-AF65-F5344CB8AC3E}">
        <p14:creationId xmlns:p14="http://schemas.microsoft.com/office/powerpoint/2010/main" val="4058289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Social act - </a:t>
            </a:r>
            <a:r>
              <a:rPr lang="en-US" sz="1200" kern="1200" dirty="0" smtClean="0">
                <a:solidFill>
                  <a:schemeClr val="tx1"/>
                </a:solidFill>
                <a:effectLst/>
                <a:latin typeface="+mn-lt"/>
                <a:ea typeface="+mn-ea"/>
                <a:cs typeface="+mn-cs"/>
              </a:rPr>
              <a:t>Def.:</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 process that is carried out by a conscious being or an aggregate of conscious beings and is spontaneous, directed towards other conscious beings and aggregates thereof and needs to be perceived.</a:t>
            </a:r>
            <a:endParaRPr lang="pt-PT"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Declaration</a:t>
            </a:r>
            <a:r>
              <a:rPr lang="en-US" sz="1200" kern="1200" dirty="0" smtClean="0">
                <a:solidFill>
                  <a:schemeClr val="tx1"/>
                </a:solidFill>
                <a:effectLst/>
                <a:latin typeface="+mn-lt"/>
                <a:ea typeface="+mn-ea"/>
                <a:cs typeface="+mn-cs"/>
              </a:rPr>
              <a:t> Def.: A social act that brings about, transfers, or revokes a socio-legal, generically dependent continuant (</a:t>
            </a:r>
            <a:r>
              <a:rPr lang="en-US" sz="1200" kern="1200" dirty="0" err="1" smtClean="0">
                <a:solidFill>
                  <a:schemeClr val="tx1"/>
                </a:solidFill>
                <a:effectLst/>
                <a:latin typeface="+mn-lt"/>
                <a:ea typeface="+mn-ea"/>
                <a:cs typeface="+mn-cs"/>
              </a:rPr>
              <a:t>reinvindicação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obrigação</a:t>
            </a:r>
            <a:r>
              <a:rPr lang="en-US" sz="1200" kern="1200" dirty="0" smtClean="0">
                <a:solidFill>
                  <a:schemeClr val="tx1"/>
                </a:solidFill>
                <a:effectLst/>
                <a:latin typeface="+mn-lt"/>
                <a:ea typeface="+mn-ea"/>
                <a:cs typeface="+mn-cs"/>
              </a:rPr>
              <a:t>) . Declarations do not depend on words spoken or written, but sometimes are merely actions, for instance the signing of a document.</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Document act </a:t>
            </a:r>
            <a:r>
              <a:rPr lang="en-US" sz="1200" kern="1200" dirty="0" smtClean="0">
                <a:solidFill>
                  <a:schemeClr val="tx1"/>
                </a:solidFill>
                <a:effectLst/>
                <a:latin typeface="+mn-lt"/>
                <a:ea typeface="+mn-ea"/>
                <a:cs typeface="+mn-cs"/>
              </a:rPr>
              <a:t>Def.: A declaration that is made using a document to temporally extend the effects of the declaration. </a:t>
            </a:r>
          </a:p>
          <a:p>
            <a:endParaRPr lang="en-US" dirty="0"/>
          </a:p>
        </p:txBody>
      </p:sp>
      <p:sp>
        <p:nvSpPr>
          <p:cNvPr id="4" name="Slide Number Placeholder 3"/>
          <p:cNvSpPr>
            <a:spLocks noGrp="1"/>
          </p:cNvSpPr>
          <p:nvPr>
            <p:ph type="sldNum" sz="quarter" idx="10"/>
          </p:nvPr>
        </p:nvSpPr>
        <p:spPr/>
        <p:txBody>
          <a:bodyPr/>
          <a:lstStyle/>
          <a:p>
            <a:fld id="{471670E4-B945-4B41-960D-4E05500F0C67}" type="slidenum">
              <a:rPr lang="en-US" smtClean="0"/>
              <a:t>20</a:t>
            </a:fld>
            <a:endParaRPr lang="en-US"/>
          </a:p>
        </p:txBody>
      </p:sp>
    </p:spTree>
    <p:extLst>
      <p:ext uri="{BB962C8B-B14F-4D97-AF65-F5344CB8AC3E}">
        <p14:creationId xmlns:p14="http://schemas.microsoft.com/office/powerpoint/2010/main" val="1501203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Actions in D-ACT</a:t>
            </a:r>
            <a:r>
              <a:rPr lang="en-US" baseline="0" dirty="0" smtClean="0"/>
              <a:t> KIND classe</a:t>
            </a:r>
            <a:r>
              <a:rPr lang="en-US" dirty="0" smtClean="0"/>
              <a:t>1) generate: the action performed by the actor role who is responsible for generating the blood drawing consent letter; 2) hand-over: the action wherein the performer that generates the blood drawing consent letter delivers it to addressee (patient) who will fills it out; 3) fill: the action in which the addressee (patient), who received the blood drawing consent letter, fills it; 4) sign: the action of signing the blood-drawing consent letter by the performer (executor - patient) of transaction. 5) Hand-over is the action in which the performer (patient), after signing the blood drawing consent letter, delivers it to addressee (nurse) of the transaction</a:t>
            </a:r>
            <a:endParaRPr lang="en-US" dirty="0"/>
          </a:p>
        </p:txBody>
      </p:sp>
      <p:sp>
        <p:nvSpPr>
          <p:cNvPr id="4" name="Slide Number Placeholder 3"/>
          <p:cNvSpPr>
            <a:spLocks noGrp="1"/>
          </p:cNvSpPr>
          <p:nvPr>
            <p:ph type="sldNum" sz="quarter" idx="10"/>
          </p:nvPr>
        </p:nvSpPr>
        <p:spPr/>
        <p:txBody>
          <a:bodyPr/>
          <a:lstStyle/>
          <a:p>
            <a:fld id="{2945D792-AF26-AF48-8F95-12D2668B335A}" type="slidenum">
              <a:rPr lang="en-US" smtClean="0"/>
              <a:t>21</a:t>
            </a:fld>
            <a:endParaRPr lang="en-US"/>
          </a:p>
        </p:txBody>
      </p:sp>
    </p:spTree>
    <p:extLst>
      <p:ext uri="{BB962C8B-B14F-4D97-AF65-F5344CB8AC3E}">
        <p14:creationId xmlns:p14="http://schemas.microsoft.com/office/powerpoint/2010/main" val="2824003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sz="1200" kern="1200" dirty="0" smtClean="0">
                <a:solidFill>
                  <a:schemeClr val="tx1"/>
                </a:solidFill>
                <a:effectLst/>
                <a:latin typeface="+mn-lt"/>
                <a:ea typeface="+mn-ea"/>
                <a:cs typeface="+mn-cs"/>
              </a:rPr>
              <a:t>TIPO DE</a:t>
            </a:r>
            <a:r>
              <a:rPr lang="pt-BR" sz="1200" kern="1200" baseline="0" dirty="0" smtClean="0">
                <a:solidFill>
                  <a:schemeClr val="tx1"/>
                </a:solidFill>
                <a:effectLst/>
                <a:latin typeface="+mn-lt"/>
                <a:ea typeface="+mn-ea"/>
                <a:cs typeface="+mn-cs"/>
              </a:rPr>
              <a:t> DOCUMENTOS - </a:t>
            </a:r>
            <a:r>
              <a:rPr lang="pt-BR" sz="1200" kern="1200" dirty="0" smtClean="0">
                <a:solidFill>
                  <a:schemeClr val="tx1"/>
                </a:solidFill>
                <a:effectLst/>
                <a:latin typeface="+mn-lt"/>
                <a:ea typeface="+mn-ea"/>
                <a:cs typeface="+mn-cs"/>
              </a:rPr>
              <a:t>notas de texto livre a formulários padronizados e modelos (por exemplo, um formulário de imposto incompleto),</a:t>
            </a:r>
            <a:endParaRPr lang="pt-PT" sz="1200" kern="1200" dirty="0" smtClean="0">
              <a:solidFill>
                <a:schemeClr val="tx1"/>
              </a:solidFill>
              <a:effectLst/>
              <a:latin typeface="+mn-lt"/>
              <a:ea typeface="+mn-ea"/>
              <a:cs typeface="+mn-cs"/>
            </a:endParaRPr>
          </a:p>
          <a:p>
            <a:r>
              <a:rPr lang="pt-BR" sz="1200" kern="1200" dirty="0" smtClean="0">
                <a:solidFill>
                  <a:schemeClr val="tx1"/>
                </a:solidFill>
                <a:effectLst/>
                <a:latin typeface="+mn-lt"/>
                <a:ea typeface="+mn-ea"/>
                <a:cs typeface="+mn-cs"/>
              </a:rPr>
              <a:t>documentos individuais à arquivos e registros inteiros, e incorporando todos os tipos de leitores, codicilos , protocolos, adendos, alterações, apêndices, carimbos de data, autenticações e outros anexos, incluindo mapas, fotografias, diagramas, assinaturas, impressões digitais, selos oficiais, etiquetas RFID, códigos de barras, e outras marcas com as quais os documentos podem se tornar associado;</a:t>
            </a:r>
            <a:endParaRPr lang="pt-PT" sz="1200" kern="1200" dirty="0" smtClean="0">
              <a:solidFill>
                <a:schemeClr val="tx1"/>
              </a:solidFill>
              <a:effectLst/>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E83943D0-E169-7641-BD73-6DEAF1BB4E9E}" type="slidenum">
              <a:rPr lang="en-US" smtClean="0"/>
              <a:t>26</a:t>
            </a:fld>
            <a:endParaRPr lang="en-US"/>
          </a:p>
        </p:txBody>
      </p:sp>
    </p:spTree>
    <p:extLst>
      <p:ext uri="{BB962C8B-B14F-4D97-AF65-F5344CB8AC3E}">
        <p14:creationId xmlns:p14="http://schemas.microsoft.com/office/powerpoint/2010/main" val="3445001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22A7F386-C057-3E48-8A1E-73CF1EDAD7BD}" type="datetimeFigureOut">
              <a:rPr lang="en-US" smtClean="0"/>
              <a:t>30/05/16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2484827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22A7F386-C057-3E48-8A1E-73CF1EDAD7BD}" type="datetimeFigureOut">
              <a:rPr lang="en-US" smtClean="0"/>
              <a:t>30/05/16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2019168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22A7F386-C057-3E48-8A1E-73CF1EDAD7BD}" type="datetimeFigureOut">
              <a:rPr lang="en-US" smtClean="0"/>
              <a:t>30/05/16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3886871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22A7F386-C057-3E48-8A1E-73CF1EDAD7BD}" type="datetimeFigureOut">
              <a:rPr lang="en-US" smtClean="0"/>
              <a:t>30/05/16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148161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22A7F386-C057-3E48-8A1E-73CF1EDAD7BD}" type="datetimeFigureOut">
              <a:rPr lang="en-US" smtClean="0"/>
              <a:t>30/05/16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576502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22A7F386-C057-3E48-8A1E-73CF1EDAD7BD}" type="datetimeFigureOut">
              <a:rPr lang="en-US" smtClean="0"/>
              <a:t>30/05/16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1189747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22A7F386-C057-3E48-8A1E-73CF1EDAD7BD}" type="datetimeFigureOut">
              <a:rPr lang="en-US" smtClean="0"/>
              <a:t>30/05/16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759252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22A7F386-C057-3E48-8A1E-73CF1EDAD7BD}" type="datetimeFigureOut">
              <a:rPr lang="en-US" smtClean="0"/>
              <a:t>30/05/16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2065397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7F386-C057-3E48-8A1E-73CF1EDAD7BD}" type="datetimeFigureOut">
              <a:rPr lang="en-US" smtClean="0"/>
              <a:t>30/05/16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2720931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22A7F386-C057-3E48-8A1E-73CF1EDAD7BD}" type="datetimeFigureOut">
              <a:rPr lang="en-US" smtClean="0"/>
              <a:t>30/05/16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262343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22A7F386-C057-3E48-8A1E-73CF1EDAD7BD}" type="datetimeFigureOut">
              <a:rPr lang="en-US" smtClean="0"/>
              <a:t>30/05/16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013F8-7D7A-6046-84D0-1B5A8344D92C}" type="slidenum">
              <a:rPr lang="en-US" smtClean="0"/>
              <a:t>‹#›</a:t>
            </a:fld>
            <a:endParaRPr lang="en-US"/>
          </a:p>
        </p:txBody>
      </p:sp>
    </p:spTree>
    <p:extLst>
      <p:ext uri="{BB962C8B-B14F-4D97-AF65-F5344CB8AC3E}">
        <p14:creationId xmlns:p14="http://schemas.microsoft.com/office/powerpoint/2010/main" val="8866065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7F386-C057-3E48-8A1E-73CF1EDAD7BD}" type="datetimeFigureOut">
              <a:rPr lang="en-US" smtClean="0"/>
              <a:t>30/05/16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5013F8-7D7A-6046-84D0-1B5A8344D92C}" type="slidenum">
              <a:rPr lang="en-US" smtClean="0"/>
              <a:t>‹#›</a:t>
            </a:fld>
            <a:endParaRPr lang="en-US"/>
          </a:p>
        </p:txBody>
      </p:sp>
    </p:spTree>
    <p:extLst>
      <p:ext uri="{BB962C8B-B14F-4D97-AF65-F5344CB8AC3E}">
        <p14:creationId xmlns:p14="http://schemas.microsoft.com/office/powerpoint/2010/main" val="3842274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jp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34971"/>
            <a:ext cx="7772400" cy="2265480"/>
          </a:xfrm>
        </p:spPr>
        <p:txBody>
          <a:bodyPr>
            <a:normAutofit/>
          </a:bodyPr>
          <a:lstStyle/>
          <a:p>
            <a:r>
              <a:rPr lang="en-US" b="1" dirty="0"/>
              <a:t>Towards an account for dealing with </a:t>
            </a:r>
            <a:r>
              <a:rPr lang="en-US" b="1" dirty="0" smtClean="0"/>
              <a:t>Document Act </a:t>
            </a:r>
            <a:r>
              <a:rPr lang="en-US" b="1" dirty="0"/>
              <a:t>in DEMO </a:t>
            </a:r>
            <a:r>
              <a:rPr lang="en-US" b="1" dirty="0" smtClean="0"/>
              <a:t>Method</a:t>
            </a:r>
            <a:endParaRPr lang="en-US" dirty="0"/>
          </a:p>
        </p:txBody>
      </p:sp>
      <p:sp>
        <p:nvSpPr>
          <p:cNvPr id="3" name="Subtitle 2"/>
          <p:cNvSpPr>
            <a:spLocks noGrp="1"/>
          </p:cNvSpPr>
          <p:nvPr>
            <p:ph type="subTitle" idx="1"/>
          </p:nvPr>
        </p:nvSpPr>
        <p:spPr>
          <a:xfrm>
            <a:off x="1371600" y="4016440"/>
            <a:ext cx="6400800" cy="1752600"/>
          </a:xfrm>
        </p:spPr>
        <p:txBody>
          <a:bodyPr>
            <a:normAutofit fontScale="62500" lnSpcReduction="20000"/>
          </a:bodyPr>
          <a:lstStyle/>
          <a:p>
            <a:r>
              <a:rPr lang="en-US" dirty="0" err="1">
                <a:solidFill>
                  <a:srgbClr val="000000"/>
                </a:solidFill>
              </a:rPr>
              <a:t>Kátia</a:t>
            </a:r>
            <a:r>
              <a:rPr lang="en-US" dirty="0">
                <a:solidFill>
                  <a:srgbClr val="000000"/>
                </a:solidFill>
              </a:rPr>
              <a:t> Coelho</a:t>
            </a:r>
            <a:r>
              <a:rPr lang="en-US" baseline="30000" dirty="0">
                <a:solidFill>
                  <a:srgbClr val="000000"/>
                </a:solidFill>
              </a:rPr>
              <a:t>1</a:t>
            </a:r>
            <a:r>
              <a:rPr lang="en-US" dirty="0">
                <a:solidFill>
                  <a:srgbClr val="000000"/>
                </a:solidFill>
              </a:rPr>
              <a:t>, David Aveiro</a:t>
            </a:r>
            <a:r>
              <a:rPr lang="en-US" baseline="30000" dirty="0">
                <a:solidFill>
                  <a:srgbClr val="000000"/>
                </a:solidFill>
              </a:rPr>
              <a:t>2 </a:t>
            </a:r>
            <a:r>
              <a:rPr lang="en-US" dirty="0">
                <a:solidFill>
                  <a:srgbClr val="000000"/>
                </a:solidFill>
              </a:rPr>
              <a:t>(Co-Supervisor), </a:t>
            </a:r>
            <a:r>
              <a:rPr lang="en-US" dirty="0" err="1">
                <a:solidFill>
                  <a:srgbClr val="000000"/>
                </a:solidFill>
              </a:rPr>
              <a:t>Maurício</a:t>
            </a:r>
            <a:r>
              <a:rPr lang="en-US" dirty="0">
                <a:solidFill>
                  <a:srgbClr val="000000"/>
                </a:solidFill>
              </a:rPr>
              <a:t> Almeida</a:t>
            </a:r>
            <a:r>
              <a:rPr lang="en-US" baseline="30000" dirty="0">
                <a:solidFill>
                  <a:srgbClr val="000000"/>
                </a:solidFill>
              </a:rPr>
              <a:t>1 </a:t>
            </a:r>
            <a:r>
              <a:rPr lang="en-US" dirty="0">
                <a:solidFill>
                  <a:srgbClr val="000000"/>
                </a:solidFill>
              </a:rPr>
              <a:t>(Supervisor)</a:t>
            </a:r>
            <a:endParaRPr lang="pt-PT" dirty="0">
              <a:solidFill>
                <a:srgbClr val="000000"/>
              </a:solidFill>
            </a:endParaRPr>
          </a:p>
          <a:p>
            <a:endParaRPr lang="pt-PT" dirty="0">
              <a:solidFill>
                <a:srgbClr val="000000"/>
              </a:solidFill>
            </a:endParaRPr>
          </a:p>
          <a:p>
            <a:r>
              <a:rPr lang="en-US" baseline="30000" dirty="0">
                <a:solidFill>
                  <a:srgbClr val="000000"/>
                </a:solidFill>
              </a:rPr>
              <a:t>1</a:t>
            </a:r>
            <a:r>
              <a:rPr lang="en-US" dirty="0">
                <a:solidFill>
                  <a:srgbClr val="000000"/>
                </a:solidFill>
              </a:rPr>
              <a:t> School of Information Science, Federal University of Minas </a:t>
            </a:r>
            <a:r>
              <a:rPr lang="en-US" dirty="0" err="1" smtClean="0">
                <a:solidFill>
                  <a:srgbClr val="000000"/>
                </a:solidFill>
              </a:rPr>
              <a:t>Gerais</a:t>
            </a:r>
            <a:r>
              <a:rPr lang="en-US" dirty="0" smtClean="0">
                <a:solidFill>
                  <a:srgbClr val="000000"/>
                </a:solidFill>
              </a:rPr>
              <a:t>, Brazil. </a:t>
            </a:r>
            <a:r>
              <a:rPr lang="en-US" baseline="30000" dirty="0" smtClean="0">
                <a:solidFill>
                  <a:srgbClr val="000000"/>
                </a:solidFill>
              </a:rPr>
              <a:t>2</a:t>
            </a:r>
            <a:r>
              <a:rPr lang="en-US" dirty="0" smtClean="0">
                <a:solidFill>
                  <a:srgbClr val="000000"/>
                </a:solidFill>
              </a:rPr>
              <a:t>Exact </a:t>
            </a:r>
            <a:r>
              <a:rPr lang="en-US" dirty="0">
                <a:solidFill>
                  <a:srgbClr val="000000"/>
                </a:solidFill>
              </a:rPr>
              <a:t>Sciences and Engineering Centre, University of </a:t>
            </a:r>
            <a:r>
              <a:rPr lang="en-US" dirty="0" smtClean="0">
                <a:solidFill>
                  <a:srgbClr val="000000"/>
                </a:solidFill>
              </a:rPr>
              <a:t>Madeira, Portugal</a:t>
            </a:r>
            <a:endParaRPr lang="en-US" dirty="0">
              <a:solidFill>
                <a:srgbClr val="000000"/>
              </a:solidFill>
            </a:endParaRPr>
          </a:p>
        </p:txBody>
      </p:sp>
      <p:sp>
        <p:nvSpPr>
          <p:cNvPr id="4" name="Rectangle 3"/>
          <p:cNvSpPr/>
          <p:nvPr/>
        </p:nvSpPr>
        <p:spPr>
          <a:xfrm>
            <a:off x="2424451" y="57754"/>
            <a:ext cx="6719550" cy="369332"/>
          </a:xfrm>
          <a:prstGeom prst="rect">
            <a:avLst/>
          </a:prstGeom>
        </p:spPr>
        <p:txBody>
          <a:bodyPr wrap="square">
            <a:spAutoFit/>
          </a:bodyPr>
          <a:lstStyle/>
          <a:p>
            <a:pPr>
              <a:defRPr/>
            </a:pPr>
            <a:r>
              <a:rPr lang="pt-BR" dirty="0" smtClean="0">
                <a:solidFill>
                  <a:srgbClr val="000000"/>
                </a:solidFill>
                <a:latin typeface="Arial" charset="0"/>
                <a:cs typeface="Arial" charset="0"/>
              </a:rPr>
              <a:t>16</a:t>
            </a:r>
            <a:r>
              <a:rPr lang="en-US" sz="1600" baseline="30000" dirty="0" err="1" smtClean="0">
                <a:solidFill>
                  <a:srgbClr val="000000"/>
                </a:solidFill>
                <a:sym typeface="Arial" charset="0"/>
              </a:rPr>
              <a:t>th</a:t>
            </a:r>
            <a:r>
              <a:rPr lang="pt-BR" dirty="0" smtClean="0">
                <a:solidFill>
                  <a:srgbClr val="000000"/>
                </a:solidFill>
                <a:latin typeface="Arial" charset="0"/>
                <a:cs typeface="Arial" charset="0"/>
              </a:rPr>
              <a:t> </a:t>
            </a:r>
            <a:r>
              <a:rPr lang="pt-BR" dirty="0">
                <a:solidFill>
                  <a:srgbClr val="000000"/>
                </a:solidFill>
                <a:latin typeface="Arial" charset="0"/>
                <a:cs typeface="Arial" charset="0"/>
              </a:rPr>
              <a:t>CIAO! </a:t>
            </a:r>
            <a:r>
              <a:rPr lang="pt-BR" dirty="0" err="1">
                <a:solidFill>
                  <a:srgbClr val="000000"/>
                </a:solidFill>
                <a:latin typeface="Arial" charset="0"/>
                <a:cs typeface="Arial" charset="0"/>
              </a:rPr>
              <a:t>Doctoral</a:t>
            </a:r>
            <a:r>
              <a:rPr lang="pt-BR" dirty="0">
                <a:solidFill>
                  <a:srgbClr val="000000"/>
                </a:solidFill>
                <a:latin typeface="Arial" charset="0"/>
                <a:cs typeface="Arial" charset="0"/>
              </a:rPr>
              <a:t> </a:t>
            </a:r>
            <a:r>
              <a:rPr lang="pt-BR" dirty="0" smtClean="0">
                <a:solidFill>
                  <a:srgbClr val="000000"/>
                </a:solidFill>
                <a:latin typeface="Arial" charset="0"/>
                <a:cs typeface="Arial" charset="0"/>
              </a:rPr>
              <a:t>Consortium, Funchal</a:t>
            </a:r>
            <a:r>
              <a:rPr lang="pt-BR" dirty="0">
                <a:solidFill>
                  <a:srgbClr val="000000"/>
                </a:solidFill>
                <a:latin typeface="Arial" charset="0"/>
                <a:cs typeface="Arial" charset="0"/>
              </a:rPr>
              <a:t>, Madeira, Portugal</a:t>
            </a:r>
          </a:p>
        </p:txBody>
      </p:sp>
    </p:spTree>
    <p:extLst>
      <p:ext uri="{BB962C8B-B14F-4D97-AF65-F5344CB8AC3E}">
        <p14:creationId xmlns:p14="http://schemas.microsoft.com/office/powerpoint/2010/main" val="201307807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dirty="0"/>
              <a:t>Objectives</a:t>
            </a:r>
            <a:br>
              <a:rPr lang="en-US" dirty="0"/>
            </a:br>
            <a:endParaRPr lang="en-US" dirty="0"/>
          </a:p>
        </p:txBody>
      </p:sp>
      <p:sp>
        <p:nvSpPr>
          <p:cNvPr id="3" name="Espaço Reservado para Conteúdo 2"/>
          <p:cNvSpPr>
            <a:spLocks noGrp="1"/>
          </p:cNvSpPr>
          <p:nvPr>
            <p:ph idx="1"/>
          </p:nvPr>
        </p:nvSpPr>
        <p:spPr>
          <a:xfrm>
            <a:off x="457200" y="874240"/>
            <a:ext cx="8229600" cy="3326031"/>
          </a:xfrm>
        </p:spPr>
        <p:txBody>
          <a:bodyPr>
            <a:normAutofit/>
          </a:bodyPr>
          <a:lstStyle/>
          <a:p>
            <a:pPr marL="0" indent="0">
              <a:spcAft>
                <a:spcPts val="1200"/>
              </a:spcAft>
              <a:buNone/>
            </a:pPr>
            <a:r>
              <a:rPr lang="en-US" b="1" dirty="0" smtClean="0">
                <a:solidFill>
                  <a:srgbClr val="C00000"/>
                </a:solidFill>
              </a:rPr>
              <a:t>Main </a:t>
            </a:r>
          </a:p>
          <a:p>
            <a:pPr marL="0" indent="0">
              <a:spcAft>
                <a:spcPts val="1200"/>
              </a:spcAft>
              <a:buNone/>
            </a:pPr>
            <a:r>
              <a:rPr lang="en-US" sz="2800" dirty="0" smtClean="0"/>
              <a:t>to check improvements in DEMO Method through the connection between the documental approach of DEMO Method with the principles of Documents Acts Theory and D-acts ontology</a:t>
            </a:r>
          </a:p>
        </p:txBody>
      </p:sp>
      <p:sp>
        <p:nvSpPr>
          <p:cNvPr id="6" name="TextBox 5"/>
          <p:cNvSpPr txBox="1"/>
          <p:nvPr/>
        </p:nvSpPr>
        <p:spPr>
          <a:xfrm>
            <a:off x="457200" y="4182482"/>
            <a:ext cx="8090496" cy="1631216"/>
          </a:xfrm>
          <a:prstGeom prst="rect">
            <a:avLst/>
          </a:prstGeom>
          <a:noFill/>
        </p:spPr>
        <p:txBody>
          <a:bodyPr wrap="square" rtlCol="0">
            <a:spAutoFit/>
          </a:bodyPr>
          <a:lstStyle/>
          <a:p>
            <a:pPr>
              <a:lnSpc>
                <a:spcPct val="150000"/>
              </a:lnSpc>
            </a:pPr>
            <a:r>
              <a:rPr lang="en-US" sz="3200" b="1" dirty="0">
                <a:solidFill>
                  <a:srgbClr val="C00000"/>
                </a:solidFill>
              </a:rPr>
              <a:t>Secondary</a:t>
            </a:r>
          </a:p>
          <a:p>
            <a:r>
              <a:rPr lang="en-US" sz="2600" dirty="0" smtClean="0"/>
              <a:t>To </a:t>
            </a:r>
            <a:r>
              <a:rPr lang="en-US" sz="2600" dirty="0"/>
              <a:t>introduce a new set of best practices for the DEMO way of working</a:t>
            </a:r>
          </a:p>
        </p:txBody>
      </p:sp>
    </p:spTree>
    <p:extLst>
      <p:ext uri="{BB962C8B-B14F-4D97-AF65-F5344CB8AC3E}">
        <p14:creationId xmlns:p14="http://schemas.microsoft.com/office/powerpoint/2010/main" val="412762592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00100" y="99222"/>
            <a:ext cx="8200392" cy="1385563"/>
          </a:xfrm>
        </p:spPr>
        <p:txBody>
          <a:bodyPr>
            <a:noAutofit/>
          </a:bodyPr>
          <a:lstStyle/>
          <a:p>
            <a:pPr lvl="0"/>
            <a:r>
              <a:rPr lang="en-US" b="1" dirty="0"/>
              <a:t>Methodological </a:t>
            </a:r>
            <a:r>
              <a:rPr lang="en-US" b="1" dirty="0" smtClean="0"/>
              <a:t>proposal</a:t>
            </a:r>
            <a:r>
              <a:rPr lang="en-US" dirty="0" smtClean="0"/>
              <a:t> </a:t>
            </a:r>
            <a:endParaRPr lang="pt-BR" sz="2400" dirty="0"/>
          </a:p>
        </p:txBody>
      </p:sp>
      <p:sp>
        <p:nvSpPr>
          <p:cNvPr id="3" name="Retângulo 2"/>
          <p:cNvSpPr/>
          <p:nvPr/>
        </p:nvSpPr>
        <p:spPr>
          <a:xfrm>
            <a:off x="521550" y="1556792"/>
            <a:ext cx="7755848" cy="461665"/>
          </a:xfrm>
          <a:prstGeom prst="rect">
            <a:avLst/>
          </a:prstGeom>
        </p:spPr>
        <p:txBody>
          <a:bodyPr wrap="square">
            <a:spAutoFit/>
          </a:bodyPr>
          <a:lstStyle/>
          <a:p>
            <a:endParaRPr lang="en-US" sz="2400" dirty="0" smtClean="0"/>
          </a:p>
        </p:txBody>
      </p:sp>
      <p:sp>
        <p:nvSpPr>
          <p:cNvPr id="4" name="Rectangle 3"/>
          <p:cNvSpPr/>
          <p:nvPr/>
        </p:nvSpPr>
        <p:spPr>
          <a:xfrm>
            <a:off x="904456" y="1534331"/>
            <a:ext cx="6463771" cy="584776"/>
          </a:xfrm>
          <a:prstGeom prst="rect">
            <a:avLst/>
          </a:prstGeom>
        </p:spPr>
        <p:txBody>
          <a:bodyPr wrap="square">
            <a:spAutoFit/>
          </a:bodyPr>
          <a:lstStyle/>
          <a:p>
            <a:pPr>
              <a:spcBef>
                <a:spcPct val="20000"/>
              </a:spcBef>
              <a:spcAft>
                <a:spcPts val="1200"/>
              </a:spcAft>
            </a:pPr>
            <a:r>
              <a:rPr lang="en-US" sz="3200" b="1" dirty="0">
                <a:solidFill>
                  <a:srgbClr val="C00000"/>
                </a:solidFill>
              </a:rPr>
              <a:t>Design Science Methodology</a:t>
            </a:r>
            <a:r>
              <a:rPr lang="pt-PT" sz="3200" b="1" dirty="0">
                <a:solidFill>
                  <a:srgbClr val="C00000"/>
                </a:solidFill>
              </a:rPr>
              <a:t> </a:t>
            </a:r>
            <a:endParaRPr lang="en-US" sz="3200" b="1" dirty="0">
              <a:solidFill>
                <a:srgbClr val="C00000"/>
              </a:solidFill>
            </a:endParaRPr>
          </a:p>
        </p:txBody>
      </p:sp>
      <p:sp>
        <p:nvSpPr>
          <p:cNvPr id="5" name="Rectangle 4"/>
          <p:cNvSpPr/>
          <p:nvPr/>
        </p:nvSpPr>
        <p:spPr>
          <a:xfrm>
            <a:off x="904456" y="2398313"/>
            <a:ext cx="7747630" cy="646331"/>
          </a:xfrm>
          <a:prstGeom prst="rect">
            <a:avLst/>
          </a:prstGeom>
        </p:spPr>
        <p:txBody>
          <a:bodyPr wrap="square">
            <a:spAutoFit/>
          </a:bodyPr>
          <a:lstStyle/>
          <a:p>
            <a:r>
              <a:rPr lang="en-US" dirty="0" smtClean="0"/>
              <a:t>Artifact </a:t>
            </a:r>
            <a:r>
              <a:rPr lang="en-US" dirty="0" smtClean="0"/>
              <a:t>developed - Object </a:t>
            </a:r>
            <a:r>
              <a:rPr lang="en-US" dirty="0"/>
              <a:t>Fact </a:t>
            </a:r>
            <a:r>
              <a:rPr lang="en-US" dirty="0" smtClean="0"/>
              <a:t>Diagram of the </a:t>
            </a:r>
            <a:r>
              <a:rPr lang="en-US" dirty="0"/>
              <a:t>Document Act Ontological Model (D-ACTOM</a:t>
            </a:r>
            <a:r>
              <a:rPr lang="en-US" dirty="0" smtClean="0"/>
              <a:t>).</a:t>
            </a:r>
          </a:p>
        </p:txBody>
      </p:sp>
      <p:sp>
        <p:nvSpPr>
          <p:cNvPr id="6" name="Rectangle 5"/>
          <p:cNvSpPr/>
          <p:nvPr/>
        </p:nvSpPr>
        <p:spPr>
          <a:xfrm>
            <a:off x="904456" y="4032260"/>
            <a:ext cx="8194191" cy="646331"/>
          </a:xfrm>
          <a:prstGeom prst="rect">
            <a:avLst/>
          </a:prstGeom>
        </p:spPr>
        <p:txBody>
          <a:bodyPr wrap="square">
            <a:spAutoFit/>
          </a:bodyPr>
          <a:lstStyle/>
          <a:p>
            <a:r>
              <a:rPr lang="en-US" dirty="0"/>
              <a:t>Our approach </a:t>
            </a:r>
            <a:r>
              <a:rPr lang="en-US" dirty="0" smtClean="0"/>
              <a:t> -  </a:t>
            </a:r>
            <a:r>
              <a:rPr lang="en-US" dirty="0" smtClean="0"/>
              <a:t>The</a:t>
            </a:r>
            <a:r>
              <a:rPr lang="en-US" dirty="0" smtClean="0"/>
              <a:t> </a:t>
            </a:r>
            <a:r>
              <a:rPr lang="en-US" dirty="0" smtClean="0"/>
              <a:t>model was developed from </a:t>
            </a:r>
            <a:r>
              <a:rPr lang="en-US" dirty="0"/>
              <a:t>the analysis those theories that underlies DEMO Method, Document Act Theory and D-ontology </a:t>
            </a:r>
            <a:r>
              <a:rPr lang="en-US" dirty="0" smtClean="0"/>
              <a:t>acts.</a:t>
            </a:r>
            <a:endParaRPr lang="pt-PT" dirty="0"/>
          </a:p>
        </p:txBody>
      </p:sp>
      <p:sp>
        <p:nvSpPr>
          <p:cNvPr id="7" name="Rectangle 6"/>
          <p:cNvSpPr/>
          <p:nvPr/>
        </p:nvSpPr>
        <p:spPr>
          <a:xfrm>
            <a:off x="904456" y="5011415"/>
            <a:ext cx="8058129" cy="646331"/>
          </a:xfrm>
          <a:prstGeom prst="rect">
            <a:avLst/>
          </a:prstGeom>
        </p:spPr>
        <p:txBody>
          <a:bodyPr wrap="square">
            <a:spAutoFit/>
          </a:bodyPr>
          <a:lstStyle/>
          <a:p>
            <a:r>
              <a:rPr lang="en-US" dirty="0"/>
              <a:t>We are investigating how we would correlate these theories in order to find out a merging of their foundations</a:t>
            </a:r>
            <a:r>
              <a:rPr lang="en-US" dirty="0" smtClean="0"/>
              <a:t>.. </a:t>
            </a:r>
            <a:endParaRPr lang="pt-PT" dirty="0"/>
          </a:p>
        </p:txBody>
      </p:sp>
      <p:sp>
        <p:nvSpPr>
          <p:cNvPr id="8" name="Rectangle 7"/>
          <p:cNvSpPr/>
          <p:nvPr/>
        </p:nvSpPr>
        <p:spPr>
          <a:xfrm>
            <a:off x="904457" y="5819776"/>
            <a:ext cx="7719720" cy="646331"/>
          </a:xfrm>
          <a:prstGeom prst="rect">
            <a:avLst/>
          </a:prstGeom>
        </p:spPr>
        <p:txBody>
          <a:bodyPr wrap="square">
            <a:spAutoFit/>
          </a:bodyPr>
          <a:lstStyle/>
          <a:p>
            <a:r>
              <a:rPr lang="en-US" dirty="0"/>
              <a:t>We are looking for possible improvements that could be added to </a:t>
            </a:r>
            <a:r>
              <a:rPr lang="en-US" dirty="0" smtClean="0"/>
              <a:t>DEMO Method, </a:t>
            </a:r>
            <a:r>
              <a:rPr lang="en-US" dirty="0"/>
              <a:t>both in theoretical studies and in practical applications</a:t>
            </a:r>
          </a:p>
        </p:txBody>
      </p:sp>
      <p:sp>
        <p:nvSpPr>
          <p:cNvPr id="9" name="Rectangle 8"/>
          <p:cNvSpPr/>
          <p:nvPr/>
        </p:nvSpPr>
        <p:spPr>
          <a:xfrm>
            <a:off x="904456" y="3145347"/>
            <a:ext cx="7663899" cy="646331"/>
          </a:xfrm>
          <a:prstGeom prst="rect">
            <a:avLst/>
          </a:prstGeom>
        </p:spPr>
        <p:txBody>
          <a:bodyPr wrap="square">
            <a:spAutoFit/>
          </a:bodyPr>
          <a:lstStyle/>
          <a:p>
            <a:r>
              <a:rPr lang="en-US" dirty="0" smtClean="0"/>
              <a:t>Our </a:t>
            </a:r>
            <a:r>
              <a:rPr lang="en-US" dirty="0"/>
              <a:t>model has been developed to be the bridge between DEMO Method and Document Act Theory. </a:t>
            </a:r>
            <a:endParaRPr lang="pt-PT" dirty="0"/>
          </a:p>
        </p:txBody>
      </p:sp>
    </p:spTree>
    <p:extLst>
      <p:ext uri="{BB962C8B-B14F-4D97-AF65-F5344CB8AC3E}">
        <p14:creationId xmlns:p14="http://schemas.microsoft.com/office/powerpoint/2010/main" val="273144404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7446" y="3177612"/>
            <a:ext cx="7887181" cy="646331"/>
          </a:xfrm>
          <a:prstGeom prst="rect">
            <a:avLst/>
          </a:prstGeom>
        </p:spPr>
        <p:txBody>
          <a:bodyPr wrap="square">
            <a:spAutoFit/>
          </a:bodyPr>
          <a:lstStyle/>
          <a:p>
            <a:r>
              <a:rPr lang="en-US" dirty="0" smtClean="0"/>
              <a:t>As </a:t>
            </a:r>
            <a:r>
              <a:rPr lang="en-US" dirty="0"/>
              <a:t>part of our methodological approach, we </a:t>
            </a:r>
            <a:r>
              <a:rPr lang="en-US" dirty="0" smtClean="0"/>
              <a:t>are applying </a:t>
            </a:r>
            <a:r>
              <a:rPr lang="en-US" dirty="0"/>
              <a:t>our model into a real </a:t>
            </a:r>
            <a:r>
              <a:rPr lang="en-US" dirty="0" smtClean="0"/>
              <a:t>context (health area) </a:t>
            </a:r>
            <a:r>
              <a:rPr lang="en-US" dirty="0"/>
              <a:t>in order to evaluate it. </a:t>
            </a:r>
            <a:endParaRPr lang="en-US" dirty="0" smtClean="0"/>
          </a:p>
        </p:txBody>
      </p:sp>
      <p:sp>
        <p:nvSpPr>
          <p:cNvPr id="4" name="Rectangle 3"/>
          <p:cNvSpPr/>
          <p:nvPr/>
        </p:nvSpPr>
        <p:spPr>
          <a:xfrm>
            <a:off x="597446" y="2224272"/>
            <a:ext cx="8089353" cy="646331"/>
          </a:xfrm>
          <a:prstGeom prst="rect">
            <a:avLst/>
          </a:prstGeom>
        </p:spPr>
        <p:txBody>
          <a:bodyPr wrap="square">
            <a:spAutoFit/>
          </a:bodyPr>
          <a:lstStyle/>
          <a:p>
            <a:r>
              <a:rPr lang="en-US" dirty="0" smtClean="0"/>
              <a:t>Our </a:t>
            </a:r>
            <a:r>
              <a:rPr lang="en-US" dirty="0"/>
              <a:t>approach follows a rigorous process in which we used theoretical foundations of philosophy, of information systems modeling and of DEMO method. </a:t>
            </a:r>
          </a:p>
        </p:txBody>
      </p:sp>
      <p:sp>
        <p:nvSpPr>
          <p:cNvPr id="5" name="Título 1"/>
          <p:cNvSpPr>
            <a:spLocks noGrp="1"/>
          </p:cNvSpPr>
          <p:nvPr>
            <p:ph type="title"/>
          </p:nvPr>
        </p:nvSpPr>
        <p:spPr/>
        <p:txBody>
          <a:bodyPr>
            <a:noAutofit/>
          </a:bodyPr>
          <a:lstStyle/>
          <a:p>
            <a:pPr lvl="0"/>
            <a:r>
              <a:rPr lang="en-US" b="1" dirty="0"/>
              <a:t>Methodological </a:t>
            </a:r>
            <a:r>
              <a:rPr lang="en-US" b="1" dirty="0" smtClean="0"/>
              <a:t>proposal</a:t>
            </a:r>
            <a:r>
              <a:rPr lang="en-US" dirty="0" smtClean="0"/>
              <a:t> </a:t>
            </a:r>
            <a:endParaRPr lang="pt-BR" sz="2400" dirty="0"/>
          </a:p>
        </p:txBody>
      </p:sp>
      <p:sp>
        <p:nvSpPr>
          <p:cNvPr id="6" name="Rectangle 5"/>
          <p:cNvSpPr/>
          <p:nvPr/>
        </p:nvSpPr>
        <p:spPr>
          <a:xfrm>
            <a:off x="457202" y="1486510"/>
            <a:ext cx="8229598" cy="584776"/>
          </a:xfrm>
          <a:prstGeom prst="rect">
            <a:avLst/>
          </a:prstGeom>
        </p:spPr>
        <p:txBody>
          <a:bodyPr wrap="square">
            <a:spAutoFit/>
          </a:bodyPr>
          <a:lstStyle/>
          <a:p>
            <a:pPr>
              <a:spcBef>
                <a:spcPct val="20000"/>
              </a:spcBef>
              <a:spcAft>
                <a:spcPts val="1200"/>
              </a:spcAft>
            </a:pPr>
            <a:r>
              <a:rPr lang="en-US" sz="3200" b="1" dirty="0">
                <a:solidFill>
                  <a:srgbClr val="C00000"/>
                </a:solidFill>
              </a:rPr>
              <a:t>Design Science </a:t>
            </a:r>
            <a:r>
              <a:rPr lang="en-US" sz="3200" b="1" dirty="0" smtClean="0">
                <a:solidFill>
                  <a:srgbClr val="C00000"/>
                </a:solidFill>
              </a:rPr>
              <a:t>Methodology 				</a:t>
            </a:r>
            <a:r>
              <a:rPr lang="is-IS" sz="3200" b="1" dirty="0" smtClean="0">
                <a:solidFill>
                  <a:srgbClr val="C00000"/>
                </a:solidFill>
              </a:rPr>
              <a:t>… </a:t>
            </a:r>
            <a:r>
              <a:rPr lang="is-IS" sz="1600" b="1" dirty="0" smtClean="0">
                <a:solidFill>
                  <a:srgbClr val="C00000"/>
                </a:solidFill>
              </a:rPr>
              <a:t>continuation</a:t>
            </a:r>
            <a:r>
              <a:rPr lang="pt-PT" sz="1600" b="1" dirty="0" smtClean="0">
                <a:solidFill>
                  <a:srgbClr val="C00000"/>
                </a:solidFill>
              </a:rPr>
              <a:t> </a:t>
            </a:r>
            <a:endParaRPr lang="en-US" sz="1600" b="1" dirty="0">
              <a:solidFill>
                <a:srgbClr val="C00000"/>
              </a:solidFill>
            </a:endParaRPr>
          </a:p>
        </p:txBody>
      </p:sp>
    </p:spTree>
    <p:extLst>
      <p:ext uri="{BB962C8B-B14F-4D97-AF65-F5344CB8AC3E}">
        <p14:creationId xmlns:p14="http://schemas.microsoft.com/office/powerpoint/2010/main" val="30671500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4806" y="274638"/>
            <a:ext cx="8229600" cy="1143000"/>
          </a:xfrm>
        </p:spPr>
        <p:txBody>
          <a:bodyPr>
            <a:normAutofit/>
          </a:bodyPr>
          <a:lstStyle/>
          <a:p>
            <a:pPr lvl="1"/>
            <a:r>
              <a:rPr lang="en-US" sz="4400" b="1" kern="1200" dirty="0">
                <a:solidFill>
                  <a:schemeClr val="tx1"/>
                </a:solidFill>
                <a:latin typeface="+mj-lt"/>
                <a:ea typeface="+mj-ea"/>
                <a:cs typeface="+mj-cs"/>
              </a:rPr>
              <a:t>The scenario </a:t>
            </a:r>
            <a:r>
              <a:rPr lang="en-US" sz="4400" b="1" kern="1200" dirty="0" smtClean="0">
                <a:solidFill>
                  <a:schemeClr val="tx1"/>
                </a:solidFill>
                <a:latin typeface="+mj-lt"/>
                <a:ea typeface="+mj-ea"/>
                <a:cs typeface="+mj-cs"/>
              </a:rPr>
              <a:t>of application</a:t>
            </a:r>
            <a:endParaRPr lang="pt-PT" sz="4400" b="1" kern="1200" dirty="0">
              <a:solidFill>
                <a:schemeClr val="tx1"/>
              </a:solidFill>
              <a:latin typeface="+mj-lt"/>
              <a:ea typeface="+mj-ea"/>
              <a:cs typeface="+mj-cs"/>
            </a:endParaRPr>
          </a:p>
        </p:txBody>
      </p:sp>
      <p:sp>
        <p:nvSpPr>
          <p:cNvPr id="4" name="Retângulo 3"/>
          <p:cNvSpPr/>
          <p:nvPr/>
        </p:nvSpPr>
        <p:spPr>
          <a:xfrm>
            <a:off x="765308" y="1417638"/>
            <a:ext cx="7992888" cy="5313763"/>
          </a:xfrm>
          <a:prstGeom prst="rect">
            <a:avLst/>
          </a:prstGeom>
        </p:spPr>
        <p:txBody>
          <a:bodyPr wrap="square">
            <a:spAutoFit/>
          </a:bodyPr>
          <a:lstStyle/>
          <a:p>
            <a:r>
              <a:rPr lang="en-US" dirty="0" smtClean="0"/>
              <a:t>In </a:t>
            </a:r>
            <a:r>
              <a:rPr lang="en-US" dirty="0"/>
              <a:t>the context of </a:t>
            </a:r>
            <a:r>
              <a:rPr lang="en-US" i="1" dirty="0" smtClean="0">
                <a:solidFill>
                  <a:srgbClr val="000000"/>
                </a:solidFill>
              </a:rPr>
              <a:t>health area </a:t>
            </a:r>
            <a:r>
              <a:rPr lang="en-US" dirty="0" smtClean="0"/>
              <a:t>there </a:t>
            </a:r>
            <a:r>
              <a:rPr lang="en-US" dirty="0"/>
              <a:t>are many do</a:t>
            </a:r>
            <a:r>
              <a:rPr lang="en-US" i="1" dirty="0"/>
              <a:t>c</a:t>
            </a:r>
            <a:r>
              <a:rPr lang="en-US" dirty="0"/>
              <a:t>uments </a:t>
            </a:r>
            <a:r>
              <a:rPr lang="en-US" dirty="0" smtClean="0"/>
              <a:t>acts.</a:t>
            </a:r>
          </a:p>
          <a:p>
            <a:r>
              <a:rPr lang="en-US" dirty="0" smtClean="0"/>
              <a:t> </a:t>
            </a:r>
            <a:endParaRPr lang="en-US" dirty="0"/>
          </a:p>
          <a:p>
            <a:pPr algn="just">
              <a:lnSpc>
                <a:spcPct val="130000"/>
              </a:lnSpc>
            </a:pPr>
            <a:r>
              <a:rPr lang="en-US" dirty="0" smtClean="0"/>
              <a:t>One </a:t>
            </a:r>
            <a:r>
              <a:rPr lang="en-US" dirty="0"/>
              <a:t>example of this kind of document is the </a:t>
            </a:r>
            <a:r>
              <a:rPr lang="en-US" b="1" dirty="0">
                <a:solidFill>
                  <a:srgbClr val="FF0000"/>
                </a:solidFill>
              </a:rPr>
              <a:t>consent </a:t>
            </a:r>
            <a:r>
              <a:rPr lang="en-US" b="1" dirty="0" smtClean="0">
                <a:solidFill>
                  <a:srgbClr val="FF0000"/>
                </a:solidFill>
              </a:rPr>
              <a:t>letter</a:t>
            </a:r>
            <a:r>
              <a:rPr lang="en-US" dirty="0" smtClean="0">
                <a:solidFill>
                  <a:srgbClr val="FF0000"/>
                </a:solidFill>
              </a:rPr>
              <a:t>, </a:t>
            </a:r>
            <a:r>
              <a:rPr lang="en-US" dirty="0" smtClean="0"/>
              <a:t>a </a:t>
            </a:r>
            <a:r>
              <a:rPr lang="en-US" dirty="0"/>
              <a:t>document that legally enables the process of blood drawing. This document is required in several countries for all people in the need of blood drawing as medical treatment for a diagnosed medical condition, including those ones with genetic predisposition to iron overloading (hereditary hemochromatosis, or HH). Thus, a consent letter is the specified input of a document act that represents the desire of any patient in consenting that their blood be drawn</a:t>
            </a:r>
            <a:r>
              <a:rPr lang="en-US" dirty="0" smtClean="0"/>
              <a:t>.</a:t>
            </a:r>
            <a:endParaRPr lang="en-US" dirty="0"/>
          </a:p>
          <a:p>
            <a:pPr algn="just">
              <a:lnSpc>
                <a:spcPct val="130000"/>
              </a:lnSpc>
            </a:pPr>
            <a:r>
              <a:rPr lang="en-US" dirty="0"/>
              <a:t>In this context, the </a:t>
            </a:r>
            <a:r>
              <a:rPr lang="en-US" b="1" dirty="0"/>
              <a:t>clerk </a:t>
            </a:r>
            <a:r>
              <a:rPr lang="en-US" dirty="0"/>
              <a:t>(responsible for the blood drawing process) is </a:t>
            </a:r>
            <a:r>
              <a:rPr lang="en-US" i="1" dirty="0"/>
              <a:t>the bearer of the document act template creator role</a:t>
            </a:r>
            <a:r>
              <a:rPr lang="en-US" dirty="0"/>
              <a:t>. </a:t>
            </a:r>
            <a:r>
              <a:rPr lang="en-US" b="1" dirty="0"/>
              <a:t>The blood-drawing patient</a:t>
            </a:r>
            <a:r>
              <a:rPr lang="en-US" dirty="0"/>
              <a:t> is the </a:t>
            </a:r>
            <a:r>
              <a:rPr lang="en-US" i="1" dirty="0"/>
              <a:t>bearer of the declaration performer role. </a:t>
            </a:r>
            <a:r>
              <a:rPr lang="en-US" dirty="0" smtClean="0"/>
              <a:t>The </a:t>
            </a:r>
            <a:r>
              <a:rPr lang="en-US" b="1" dirty="0"/>
              <a:t>nurse</a:t>
            </a:r>
            <a:r>
              <a:rPr lang="en-US" dirty="0"/>
              <a:t> is responsible for medical procedures that enabling the patient to draw blood, for instance, blood drawing from the patient’s arm. She is - </a:t>
            </a:r>
            <a:r>
              <a:rPr lang="en-US" i="1" dirty="0"/>
              <a:t>the declaration target </a:t>
            </a:r>
            <a:r>
              <a:rPr lang="en-US" dirty="0"/>
              <a:t>(see d-act ontology), since she becomes endowed with the right to perform the aforementioned procedures [10] and [15]. </a:t>
            </a:r>
            <a:endParaRPr lang="pt-PT" dirty="0"/>
          </a:p>
        </p:txBody>
      </p:sp>
    </p:spTree>
    <p:extLst>
      <p:ext uri="{BB962C8B-B14F-4D97-AF65-F5344CB8AC3E}">
        <p14:creationId xmlns:p14="http://schemas.microsoft.com/office/powerpoint/2010/main" val="3221879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1A90494-F17E-48AB-A999-561DF39FEB4D}" type="slidenum">
              <a:rPr lang="en-US" smtClean="0"/>
              <a:pPr/>
              <a:t>14</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04800" y="1562100"/>
            <a:ext cx="1625600" cy="1625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73134" y="1638300"/>
            <a:ext cx="1473200" cy="1473200"/>
          </a:xfrm>
          <a:prstGeom prst="rect">
            <a:avLst/>
          </a:prstGeom>
        </p:spPr>
      </p:pic>
      <p:sp>
        <p:nvSpPr>
          <p:cNvPr id="8" name="Down Arrow Callout 7"/>
          <p:cNvSpPr/>
          <p:nvPr/>
        </p:nvSpPr>
        <p:spPr>
          <a:xfrm>
            <a:off x="2192867" y="2171700"/>
            <a:ext cx="2489200" cy="2057400"/>
          </a:xfrm>
          <a:prstGeom prst="downArrowCallout">
            <a:avLst>
              <a:gd name="adj1" fmla="val 25000"/>
              <a:gd name="adj2" fmla="val 25000"/>
              <a:gd name="adj3" fmla="val 25000"/>
              <a:gd name="adj4" fmla="val 52533"/>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Patient </a:t>
            </a:r>
            <a:r>
              <a:rPr lang="en-US" dirty="0" smtClean="0"/>
              <a:t>signs consent letter template</a:t>
            </a:r>
            <a:endParaRPr lang="en-US" dirty="0"/>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2334" y="4631871"/>
            <a:ext cx="1473200" cy="1262743"/>
          </a:xfrm>
          <a:prstGeom prst="rect">
            <a:avLst/>
          </a:prstGeom>
        </p:spPr>
      </p:pic>
      <p:sp>
        <p:nvSpPr>
          <p:cNvPr id="10" name="Right Arrow Callout 9"/>
          <p:cNvSpPr/>
          <p:nvPr/>
        </p:nvSpPr>
        <p:spPr>
          <a:xfrm>
            <a:off x="3445934" y="4631871"/>
            <a:ext cx="2133600" cy="1349829"/>
          </a:xfrm>
          <a:prstGeom prst="rightArrow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bestows with certain rights and obligations</a:t>
            </a:r>
            <a:endParaRPr lang="en-US" dirty="0"/>
          </a:p>
        </p:txBody>
      </p:sp>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79534" y="3843867"/>
            <a:ext cx="1280885" cy="1280885"/>
          </a:xfrm>
          <a:prstGeom prst="rect">
            <a:avLst/>
          </a:prstGeom>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flipH="1">
            <a:off x="5579534" y="5410200"/>
            <a:ext cx="1143000" cy="1143000"/>
          </a:xfrm>
          <a:prstGeom prst="rect">
            <a:avLst/>
          </a:prstGeom>
        </p:spPr>
      </p:pic>
      <p:sp>
        <p:nvSpPr>
          <p:cNvPr id="13" name="Title 1"/>
          <p:cNvSpPr>
            <a:spLocks noGrp="1"/>
          </p:cNvSpPr>
          <p:nvPr>
            <p:ph type="title"/>
          </p:nvPr>
        </p:nvSpPr>
        <p:spPr>
          <a:xfrm>
            <a:off x="474132" y="274638"/>
            <a:ext cx="7679267" cy="1143000"/>
          </a:xfrm>
        </p:spPr>
        <p:txBody>
          <a:bodyPr>
            <a:normAutofit/>
          </a:bodyPr>
          <a:lstStyle/>
          <a:p>
            <a:pPr algn="l"/>
            <a:r>
              <a:rPr lang="en-US" dirty="0" smtClean="0"/>
              <a:t>The consent process</a:t>
            </a:r>
            <a:endParaRPr lang="en-US" dirty="0"/>
          </a:p>
        </p:txBody>
      </p:sp>
      <p:sp>
        <p:nvSpPr>
          <p:cNvPr id="14" name="Retângulo 6"/>
          <p:cNvSpPr/>
          <p:nvPr/>
        </p:nvSpPr>
        <p:spPr>
          <a:xfrm>
            <a:off x="6269132" y="6431800"/>
            <a:ext cx="2210503" cy="646331"/>
          </a:xfrm>
          <a:prstGeom prst="rect">
            <a:avLst/>
          </a:prstGeom>
        </p:spPr>
        <p:txBody>
          <a:bodyPr wrap="square">
            <a:spAutoFit/>
          </a:bodyPr>
          <a:lstStyle/>
          <a:p>
            <a:r>
              <a:rPr lang="pt-BR" dirty="0" err="1" smtClean="0"/>
              <a:t>Brochhausen</a:t>
            </a:r>
            <a:r>
              <a:rPr lang="pt-BR" dirty="0" smtClean="0"/>
              <a:t>, 2015</a:t>
            </a:r>
          </a:p>
          <a:p>
            <a:endParaRPr lang="pt-BR" dirty="0"/>
          </a:p>
        </p:txBody>
      </p:sp>
    </p:spTree>
    <p:extLst>
      <p:ext uri="{BB962C8B-B14F-4D97-AF65-F5344CB8AC3E}">
        <p14:creationId xmlns:p14="http://schemas.microsoft.com/office/powerpoint/2010/main" val="199337032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26304" y="3700990"/>
            <a:ext cx="8004175" cy="1905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40963" name="TextBox 5"/>
          <p:cNvSpPr txBox="1">
            <a:spLocks noChangeArrowheads="1"/>
          </p:cNvSpPr>
          <p:nvPr/>
        </p:nvSpPr>
        <p:spPr bwMode="auto">
          <a:xfrm>
            <a:off x="4740275" y="914400"/>
            <a:ext cx="740445" cy="369332"/>
          </a:xfrm>
          <a:prstGeom prst="rect">
            <a:avLst/>
          </a:prstGeom>
          <a:noFill/>
          <a:ln w="9525">
            <a:noFill/>
            <a:miter lim="800000"/>
            <a:headEnd/>
            <a:tailEnd/>
          </a:ln>
        </p:spPr>
        <p:txBody>
          <a:bodyPr wrap="none">
            <a:spAutoFit/>
          </a:bodyPr>
          <a:lstStyle/>
          <a:p>
            <a:r>
              <a:rPr lang="en-US" b="1" dirty="0">
                <a:latin typeface="Calibri" pitchFamily="34" charset="0"/>
              </a:rPr>
              <a:t>Types</a:t>
            </a:r>
          </a:p>
        </p:txBody>
      </p:sp>
      <p:sp>
        <p:nvSpPr>
          <p:cNvPr id="40964" name="TextBox 6"/>
          <p:cNvSpPr txBox="1">
            <a:spLocks noChangeArrowheads="1"/>
          </p:cNvSpPr>
          <p:nvPr/>
        </p:nvSpPr>
        <p:spPr bwMode="auto">
          <a:xfrm>
            <a:off x="4740275" y="5791200"/>
            <a:ext cx="1084890" cy="369332"/>
          </a:xfrm>
          <a:prstGeom prst="rect">
            <a:avLst/>
          </a:prstGeom>
          <a:noFill/>
          <a:ln w="9525">
            <a:noFill/>
            <a:miter lim="800000"/>
            <a:headEnd/>
            <a:tailEnd/>
          </a:ln>
        </p:spPr>
        <p:txBody>
          <a:bodyPr wrap="none">
            <a:spAutoFit/>
          </a:bodyPr>
          <a:lstStyle/>
          <a:p>
            <a:r>
              <a:rPr lang="en-US" b="1" dirty="0">
                <a:latin typeface="Calibri" pitchFamily="34" charset="0"/>
              </a:rPr>
              <a:t>Instances</a:t>
            </a:r>
          </a:p>
        </p:txBody>
      </p:sp>
      <p:sp>
        <p:nvSpPr>
          <p:cNvPr id="8" name="Rounded Rectangle 7"/>
          <p:cNvSpPr/>
          <p:nvPr/>
        </p:nvSpPr>
        <p:spPr>
          <a:xfrm>
            <a:off x="368300" y="1447800"/>
            <a:ext cx="1350963" cy="1573213"/>
          </a:xfrm>
          <a:prstGeom prst="roundRect">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r>
              <a:rPr lang="en-US" dirty="0"/>
              <a:t>document</a:t>
            </a:r>
          </a:p>
        </p:txBody>
      </p:sp>
      <p:sp>
        <p:nvSpPr>
          <p:cNvPr id="9" name="Rounded Rectangle 8"/>
          <p:cNvSpPr/>
          <p:nvPr/>
        </p:nvSpPr>
        <p:spPr>
          <a:xfrm>
            <a:off x="3349625" y="1447800"/>
            <a:ext cx="1350963" cy="1573213"/>
          </a:xfrm>
          <a:prstGeom prst="roundRect">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r>
              <a:rPr lang="en-US" dirty="0"/>
              <a:t>document act</a:t>
            </a:r>
          </a:p>
        </p:txBody>
      </p:sp>
      <p:sp>
        <p:nvSpPr>
          <p:cNvPr id="10" name="Rounded Rectangle 9"/>
          <p:cNvSpPr/>
          <p:nvPr/>
        </p:nvSpPr>
        <p:spPr>
          <a:xfrm>
            <a:off x="5954713" y="1447800"/>
            <a:ext cx="1350962" cy="1573213"/>
          </a:xfrm>
          <a:prstGeom prst="roundRect">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r>
              <a:rPr lang="en-US" dirty="0"/>
              <a:t>rights/obligations</a:t>
            </a:r>
          </a:p>
        </p:txBody>
      </p:sp>
      <p:sp>
        <p:nvSpPr>
          <p:cNvPr id="11" name="Rounded Rectangle 10"/>
          <p:cNvSpPr/>
          <p:nvPr/>
        </p:nvSpPr>
        <p:spPr>
          <a:xfrm>
            <a:off x="153988" y="4244975"/>
            <a:ext cx="1790700" cy="1573213"/>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smtClean="0">
                <a:solidFill>
                  <a:schemeClr val="tx1"/>
                </a:solidFill>
              </a:rPr>
              <a:t>Consent letter</a:t>
            </a:r>
            <a:endParaRPr lang="en-US" dirty="0">
              <a:solidFill>
                <a:schemeClr val="tx1"/>
              </a:solidFill>
            </a:endParaRPr>
          </a:p>
        </p:txBody>
      </p:sp>
      <p:sp>
        <p:nvSpPr>
          <p:cNvPr id="12" name="Rounded Rectangle 11"/>
          <p:cNvSpPr/>
          <p:nvPr/>
        </p:nvSpPr>
        <p:spPr>
          <a:xfrm>
            <a:off x="3152775" y="4244975"/>
            <a:ext cx="1706563" cy="1573213"/>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a:solidFill>
                  <a:srgbClr val="000000"/>
                </a:solidFill>
              </a:rPr>
              <a:t>Ratification of consent to </a:t>
            </a:r>
            <a:r>
              <a:rPr lang="en-US" dirty="0" smtClean="0">
                <a:solidFill>
                  <a:srgbClr val="000000"/>
                </a:solidFill>
              </a:rPr>
              <a:t>realize the </a:t>
            </a:r>
            <a:r>
              <a:rPr lang="en-US" dirty="0">
                <a:solidFill>
                  <a:srgbClr val="000000"/>
                </a:solidFill>
              </a:rPr>
              <a:t>blood draw</a:t>
            </a:r>
          </a:p>
        </p:txBody>
      </p:sp>
      <p:sp>
        <p:nvSpPr>
          <p:cNvPr id="13" name="Rounded Rectangle 12"/>
          <p:cNvSpPr/>
          <p:nvPr/>
        </p:nvSpPr>
        <p:spPr>
          <a:xfrm>
            <a:off x="5954713" y="4244975"/>
            <a:ext cx="1350962" cy="1573213"/>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a:solidFill>
                  <a:srgbClr val="000000"/>
                </a:solidFill>
              </a:rPr>
              <a:t>Obligation to </a:t>
            </a:r>
            <a:r>
              <a:rPr lang="en-US" dirty="0" smtClean="0">
                <a:solidFill>
                  <a:srgbClr val="000000"/>
                </a:solidFill>
              </a:rPr>
              <a:t>consent to </a:t>
            </a:r>
            <a:r>
              <a:rPr lang="en-US" dirty="0" smtClean="0">
                <a:solidFill>
                  <a:srgbClr val="000000"/>
                </a:solidFill>
              </a:rPr>
              <a:t>drawing </a:t>
            </a:r>
            <a:r>
              <a:rPr lang="en-US" dirty="0" smtClean="0">
                <a:solidFill>
                  <a:srgbClr val="000000"/>
                </a:solidFill>
              </a:rPr>
              <a:t>blood</a:t>
            </a:r>
            <a:endParaRPr lang="en-US" dirty="0">
              <a:solidFill>
                <a:srgbClr val="000000"/>
              </a:solidFill>
            </a:endParaRPr>
          </a:p>
        </p:txBody>
      </p:sp>
      <p:cxnSp>
        <p:nvCxnSpPr>
          <p:cNvPr id="17" name="Straight Arrow Connector 16"/>
          <p:cNvCxnSpPr>
            <a:stCxn id="12" idx="1"/>
            <a:endCxn id="11" idx="3"/>
          </p:cNvCxnSpPr>
          <p:nvPr/>
        </p:nvCxnSpPr>
        <p:spPr>
          <a:xfrm flipH="1">
            <a:off x="1944688" y="5030788"/>
            <a:ext cx="120808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stCxn id="12" idx="3"/>
          </p:cNvCxnSpPr>
          <p:nvPr/>
        </p:nvCxnSpPr>
        <p:spPr>
          <a:xfrm>
            <a:off x="4859338" y="5030788"/>
            <a:ext cx="113823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0973" name="TextBox 19"/>
          <p:cNvSpPr txBox="1">
            <a:spLocks noChangeArrowheads="1"/>
          </p:cNvSpPr>
          <p:nvPr/>
        </p:nvSpPr>
        <p:spPr bwMode="auto">
          <a:xfrm>
            <a:off x="2073275" y="3783013"/>
            <a:ext cx="1157288" cy="1062037"/>
          </a:xfrm>
          <a:prstGeom prst="rect">
            <a:avLst/>
          </a:prstGeom>
          <a:noFill/>
          <a:ln w="9525">
            <a:noFill/>
            <a:miter lim="800000"/>
            <a:headEnd/>
            <a:tailEnd/>
          </a:ln>
        </p:spPr>
        <p:txBody>
          <a:bodyPr>
            <a:spAutoFit/>
          </a:bodyPr>
          <a:lstStyle/>
          <a:p>
            <a:r>
              <a:rPr lang="en-US" sz="2100">
                <a:latin typeface="Calibri" pitchFamily="34" charset="0"/>
              </a:rPr>
              <a:t>has specified input</a:t>
            </a:r>
          </a:p>
        </p:txBody>
      </p:sp>
      <p:sp>
        <p:nvSpPr>
          <p:cNvPr id="40974" name="TextBox 21"/>
          <p:cNvSpPr txBox="1">
            <a:spLocks noChangeArrowheads="1"/>
          </p:cNvSpPr>
          <p:nvPr/>
        </p:nvSpPr>
        <p:spPr bwMode="auto">
          <a:xfrm>
            <a:off x="4841875" y="3806825"/>
            <a:ext cx="1155700" cy="1062038"/>
          </a:xfrm>
          <a:prstGeom prst="rect">
            <a:avLst/>
          </a:prstGeom>
          <a:noFill/>
          <a:ln w="9525">
            <a:noFill/>
            <a:miter lim="800000"/>
            <a:headEnd/>
            <a:tailEnd/>
          </a:ln>
        </p:spPr>
        <p:txBody>
          <a:bodyPr>
            <a:spAutoFit/>
          </a:bodyPr>
          <a:lstStyle/>
          <a:p>
            <a:r>
              <a:rPr lang="en-US" sz="2100">
                <a:latin typeface="Calibri" pitchFamily="34" charset="0"/>
              </a:rPr>
              <a:t>has specified output</a:t>
            </a:r>
          </a:p>
        </p:txBody>
      </p:sp>
      <p:cxnSp>
        <p:nvCxnSpPr>
          <p:cNvPr id="24" name="Straight Arrow Connector 23"/>
          <p:cNvCxnSpPr>
            <a:stCxn id="13" idx="0"/>
            <a:endCxn id="10" idx="2"/>
          </p:cNvCxnSpPr>
          <p:nvPr/>
        </p:nvCxnSpPr>
        <p:spPr>
          <a:xfrm flipV="1">
            <a:off x="6629400" y="3021013"/>
            <a:ext cx="0" cy="122396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12" idx="0"/>
            <a:endCxn id="9" idx="2"/>
          </p:cNvCxnSpPr>
          <p:nvPr/>
        </p:nvCxnSpPr>
        <p:spPr>
          <a:xfrm flipV="1">
            <a:off x="4005263" y="3021013"/>
            <a:ext cx="20637" cy="122396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11" idx="0"/>
            <a:endCxn id="8" idx="2"/>
          </p:cNvCxnSpPr>
          <p:nvPr/>
        </p:nvCxnSpPr>
        <p:spPr>
          <a:xfrm flipH="1" flipV="1">
            <a:off x="1042988" y="3021013"/>
            <a:ext cx="6350" cy="122396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40978" name="Slide Number Placeholder 3"/>
          <p:cNvSpPr>
            <a:spLocks noGrp="1"/>
          </p:cNvSpPr>
          <p:nvPr>
            <p:ph type="sldNum"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pPr>
            <a:fld id="{1CEAE184-5F03-4910-928E-C52A8B8235A7}" type="slidenum">
              <a:rPr lang="en-US">
                <a:cs typeface="Arial" charset="0"/>
              </a:rPr>
              <a:pPr fontAlgn="base">
                <a:spcBef>
                  <a:spcPct val="0"/>
                </a:spcBef>
                <a:spcAft>
                  <a:spcPct val="0"/>
                </a:spcAft>
              </a:pPr>
              <a:t>15</a:t>
            </a:fld>
            <a:endParaRPr lang="en-US" dirty="0">
              <a:cs typeface="Arial" charset="0"/>
            </a:endParaRPr>
          </a:p>
        </p:txBody>
      </p:sp>
      <p:sp>
        <p:nvSpPr>
          <p:cNvPr id="2" name="Title 1"/>
          <p:cNvSpPr>
            <a:spLocks noGrp="1"/>
          </p:cNvSpPr>
          <p:nvPr>
            <p:ph type="title"/>
          </p:nvPr>
        </p:nvSpPr>
        <p:spPr>
          <a:xfrm>
            <a:off x="3046801" y="41560"/>
            <a:ext cx="3386948" cy="466155"/>
          </a:xfrm>
        </p:spPr>
        <p:txBody>
          <a:bodyPr>
            <a:normAutofit fontScale="90000"/>
          </a:bodyPr>
          <a:lstStyle/>
          <a:p>
            <a:r>
              <a:rPr lang="en-US" sz="1800" b="1" dirty="0" smtClean="0"/>
              <a:t>Document act – from d-act ontology</a:t>
            </a:r>
            <a:endParaRPr lang="en-US" sz="1800" b="1" dirty="0"/>
          </a:p>
        </p:txBody>
      </p:sp>
      <p:sp>
        <p:nvSpPr>
          <p:cNvPr id="20" name="Retângulo 6"/>
          <p:cNvSpPr/>
          <p:nvPr/>
        </p:nvSpPr>
        <p:spPr>
          <a:xfrm>
            <a:off x="6629400" y="6355213"/>
            <a:ext cx="2210503" cy="646331"/>
          </a:xfrm>
          <a:prstGeom prst="rect">
            <a:avLst/>
          </a:prstGeom>
        </p:spPr>
        <p:txBody>
          <a:bodyPr wrap="square">
            <a:spAutoFit/>
          </a:bodyPr>
          <a:lstStyle/>
          <a:p>
            <a:r>
              <a:rPr lang="pt-BR" dirty="0" err="1" smtClean="0"/>
              <a:t>Brochhausen</a:t>
            </a:r>
            <a:r>
              <a:rPr lang="pt-BR" dirty="0" smtClean="0"/>
              <a:t>, 2015</a:t>
            </a:r>
          </a:p>
          <a:p>
            <a:endParaRPr lang="pt-BR" dirty="0"/>
          </a:p>
        </p:txBody>
      </p:sp>
    </p:spTree>
    <p:extLst>
      <p:ext uri="{BB962C8B-B14F-4D97-AF65-F5344CB8AC3E}">
        <p14:creationId xmlns:p14="http://schemas.microsoft.com/office/powerpoint/2010/main" val="211106420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726929" y="6356350"/>
            <a:ext cx="2133600" cy="365125"/>
          </a:xfrm>
        </p:spPr>
        <p:txBody>
          <a:bodyPr/>
          <a:lstStyle/>
          <a:p>
            <a:fld id="{11A90494-F17E-48AB-A999-561DF39FEB4D}" type="slidenum">
              <a:rPr lang="en-US" smtClean="0"/>
              <a:pPr/>
              <a:t>16</a:t>
            </a:fld>
            <a:endParaRPr lang="en-US" dirty="0"/>
          </a:p>
        </p:txBody>
      </p:sp>
      <p:sp>
        <p:nvSpPr>
          <p:cNvPr id="7" name="Oval 6"/>
          <p:cNvSpPr/>
          <p:nvPr/>
        </p:nvSpPr>
        <p:spPr>
          <a:xfrm>
            <a:off x="192346" y="3672681"/>
            <a:ext cx="1828800" cy="914400"/>
          </a:xfrm>
          <a:prstGeom prst="ellipse">
            <a:avLst/>
          </a:prstGeom>
          <a:solidFill>
            <a:srgbClr val="0070C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consent letter template #</a:t>
            </a:r>
            <a:endParaRPr lang="en-US" dirty="0">
              <a:solidFill>
                <a:schemeClr val="bg1"/>
              </a:solidFill>
            </a:endParaRPr>
          </a:p>
        </p:txBody>
      </p:sp>
      <p:sp>
        <p:nvSpPr>
          <p:cNvPr id="8" name="Oval 7"/>
          <p:cNvSpPr/>
          <p:nvPr/>
        </p:nvSpPr>
        <p:spPr>
          <a:xfrm>
            <a:off x="3048000" y="3672681"/>
            <a:ext cx="1828800" cy="914400"/>
          </a:xfrm>
          <a:prstGeom prst="ellipse">
            <a:avLst/>
          </a:prstGeom>
          <a:solidFill>
            <a:srgbClr val="0070C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consent process #</a:t>
            </a:r>
            <a:endParaRPr lang="en-US" dirty="0">
              <a:solidFill>
                <a:schemeClr val="bg1"/>
              </a:solidFill>
            </a:endParaRPr>
          </a:p>
        </p:txBody>
      </p:sp>
      <p:sp>
        <p:nvSpPr>
          <p:cNvPr id="9" name="Oval 8"/>
          <p:cNvSpPr/>
          <p:nvPr/>
        </p:nvSpPr>
        <p:spPr>
          <a:xfrm>
            <a:off x="5925111" y="3672681"/>
            <a:ext cx="1828800" cy="914400"/>
          </a:xfrm>
          <a:prstGeom prst="ellipse">
            <a:avLst/>
          </a:prstGeom>
          <a:solidFill>
            <a:srgbClr val="0070C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consent letter document #</a:t>
            </a:r>
            <a:endParaRPr lang="en-US" sz="1600" dirty="0">
              <a:solidFill>
                <a:schemeClr val="bg1"/>
              </a:solidFill>
            </a:endParaRPr>
          </a:p>
        </p:txBody>
      </p:sp>
      <p:sp>
        <p:nvSpPr>
          <p:cNvPr id="10" name="Oval 9"/>
          <p:cNvSpPr/>
          <p:nvPr/>
        </p:nvSpPr>
        <p:spPr>
          <a:xfrm>
            <a:off x="5791200" y="1219200"/>
            <a:ext cx="1828800" cy="914400"/>
          </a:xfrm>
          <a:prstGeom prst="ellipse">
            <a:avLst/>
          </a:prstGeom>
          <a:solidFill>
            <a:srgbClr val="0070C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right to draw blood</a:t>
            </a:r>
            <a:endParaRPr lang="en-US" sz="1600" dirty="0">
              <a:solidFill>
                <a:schemeClr val="bg1"/>
              </a:solidFill>
            </a:endParaRPr>
          </a:p>
        </p:txBody>
      </p:sp>
      <p:cxnSp>
        <p:nvCxnSpPr>
          <p:cNvPr id="12" name="Straight Arrow Connector 11"/>
          <p:cNvCxnSpPr>
            <a:stCxn id="8" idx="2"/>
            <a:endCxn id="7" idx="6"/>
          </p:cNvCxnSpPr>
          <p:nvPr/>
        </p:nvCxnSpPr>
        <p:spPr>
          <a:xfrm flipH="1">
            <a:off x="2021146" y="4129881"/>
            <a:ext cx="1026854"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9" idx="2"/>
            <a:endCxn id="8" idx="6"/>
          </p:cNvCxnSpPr>
          <p:nvPr/>
        </p:nvCxnSpPr>
        <p:spPr>
          <a:xfrm flipH="1">
            <a:off x="4876800" y="4129881"/>
            <a:ext cx="1048311"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0" idx="3"/>
            <a:endCxn id="8" idx="7"/>
          </p:cNvCxnSpPr>
          <p:nvPr/>
        </p:nvCxnSpPr>
        <p:spPr>
          <a:xfrm flipH="1">
            <a:off x="4608978" y="1999689"/>
            <a:ext cx="1450044" cy="1806903"/>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778724" y="3540416"/>
            <a:ext cx="1582036" cy="369332"/>
          </a:xfrm>
          <a:prstGeom prst="rect">
            <a:avLst/>
          </a:prstGeom>
          <a:noFill/>
        </p:spPr>
        <p:txBody>
          <a:bodyPr wrap="none" rtlCol="0">
            <a:spAutoFit/>
          </a:bodyPr>
          <a:lstStyle/>
          <a:p>
            <a:r>
              <a:rPr lang="en-US" dirty="0" smtClean="0"/>
              <a:t>has participant</a:t>
            </a:r>
            <a:endParaRPr lang="en-US" dirty="0"/>
          </a:p>
        </p:txBody>
      </p:sp>
      <p:sp>
        <p:nvSpPr>
          <p:cNvPr id="21" name="TextBox 20"/>
          <p:cNvSpPr txBox="1"/>
          <p:nvPr/>
        </p:nvSpPr>
        <p:spPr>
          <a:xfrm>
            <a:off x="4843674" y="3463208"/>
            <a:ext cx="1218603" cy="646331"/>
          </a:xfrm>
          <a:prstGeom prst="rect">
            <a:avLst/>
          </a:prstGeom>
          <a:noFill/>
        </p:spPr>
        <p:txBody>
          <a:bodyPr wrap="none" rtlCol="0">
            <a:spAutoFit/>
          </a:bodyPr>
          <a:lstStyle/>
          <a:p>
            <a:r>
              <a:rPr lang="en-US" dirty="0" smtClean="0"/>
              <a:t>is specified</a:t>
            </a:r>
          </a:p>
          <a:p>
            <a:r>
              <a:rPr lang="en-US" dirty="0" smtClean="0"/>
              <a:t>output of</a:t>
            </a:r>
            <a:endParaRPr lang="en-US" dirty="0"/>
          </a:p>
        </p:txBody>
      </p:sp>
      <p:sp>
        <p:nvSpPr>
          <p:cNvPr id="22" name="TextBox 21"/>
          <p:cNvSpPr txBox="1"/>
          <p:nvPr/>
        </p:nvSpPr>
        <p:spPr>
          <a:xfrm>
            <a:off x="5508326" y="2636105"/>
            <a:ext cx="1218603" cy="646331"/>
          </a:xfrm>
          <a:prstGeom prst="rect">
            <a:avLst/>
          </a:prstGeom>
          <a:noFill/>
        </p:spPr>
        <p:txBody>
          <a:bodyPr wrap="none" rtlCol="0">
            <a:spAutoFit/>
          </a:bodyPr>
          <a:lstStyle/>
          <a:p>
            <a:r>
              <a:rPr lang="en-US" dirty="0" smtClean="0"/>
              <a:t>is specified</a:t>
            </a:r>
          </a:p>
          <a:p>
            <a:r>
              <a:rPr lang="en-US" dirty="0" smtClean="0"/>
              <a:t>output of</a:t>
            </a:r>
            <a:endParaRPr lang="en-US" dirty="0"/>
          </a:p>
        </p:txBody>
      </p:sp>
      <p:sp>
        <p:nvSpPr>
          <p:cNvPr id="13" name="Oval 12"/>
          <p:cNvSpPr/>
          <p:nvPr/>
        </p:nvSpPr>
        <p:spPr>
          <a:xfrm>
            <a:off x="457200" y="1219200"/>
            <a:ext cx="1828800" cy="9144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document act</a:t>
            </a:r>
            <a:endParaRPr lang="en-US" dirty="0">
              <a:solidFill>
                <a:schemeClr val="tx1"/>
              </a:solidFill>
            </a:endParaRPr>
          </a:p>
        </p:txBody>
      </p:sp>
      <p:cxnSp>
        <p:nvCxnSpPr>
          <p:cNvPr id="3" name="Straight Arrow Connector 2"/>
          <p:cNvCxnSpPr>
            <a:stCxn id="8" idx="0"/>
            <a:endCxn id="13" idx="5"/>
          </p:cNvCxnSpPr>
          <p:nvPr/>
        </p:nvCxnSpPr>
        <p:spPr>
          <a:xfrm flipH="1" flipV="1">
            <a:off x="2018178" y="1999689"/>
            <a:ext cx="1944222" cy="167299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3048000" y="5372724"/>
            <a:ext cx="1828800" cy="9144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document</a:t>
            </a:r>
            <a:endParaRPr lang="en-US" dirty="0">
              <a:solidFill>
                <a:schemeClr val="tx1"/>
              </a:solidFill>
            </a:endParaRPr>
          </a:p>
        </p:txBody>
      </p:sp>
      <p:cxnSp>
        <p:nvCxnSpPr>
          <p:cNvPr id="11" name="Straight Arrow Connector 10"/>
          <p:cNvCxnSpPr>
            <a:stCxn id="9" idx="4"/>
            <a:endCxn id="17" idx="7"/>
          </p:cNvCxnSpPr>
          <p:nvPr/>
        </p:nvCxnSpPr>
        <p:spPr>
          <a:xfrm flipH="1">
            <a:off x="4608978" y="4587081"/>
            <a:ext cx="2230533" cy="91955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7" idx="4"/>
            <a:endCxn id="17" idx="1"/>
          </p:cNvCxnSpPr>
          <p:nvPr/>
        </p:nvCxnSpPr>
        <p:spPr>
          <a:xfrm>
            <a:off x="1106746" y="4587081"/>
            <a:ext cx="2209076" cy="91955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3077343" y="1219200"/>
            <a:ext cx="1828800" cy="9144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socio-legal GDC</a:t>
            </a:r>
            <a:endParaRPr lang="en-US" dirty="0">
              <a:solidFill>
                <a:schemeClr val="tx1"/>
              </a:solidFill>
            </a:endParaRPr>
          </a:p>
        </p:txBody>
      </p:sp>
      <p:cxnSp>
        <p:nvCxnSpPr>
          <p:cNvPr id="28" name="Straight Arrow Connector 27"/>
          <p:cNvCxnSpPr>
            <a:stCxn id="10" idx="2"/>
            <a:endCxn id="26" idx="6"/>
          </p:cNvCxnSpPr>
          <p:nvPr/>
        </p:nvCxnSpPr>
        <p:spPr>
          <a:xfrm flipH="1">
            <a:off x="4906143" y="1676400"/>
            <a:ext cx="885057"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206646" y="1353704"/>
            <a:ext cx="490840" cy="369332"/>
          </a:xfrm>
          <a:prstGeom prst="rect">
            <a:avLst/>
          </a:prstGeom>
          <a:noFill/>
        </p:spPr>
        <p:txBody>
          <a:bodyPr wrap="none" rtlCol="0">
            <a:spAutoFit/>
          </a:bodyPr>
          <a:lstStyle/>
          <a:p>
            <a:r>
              <a:rPr lang="en-US" smtClean="0"/>
              <a:t>is a</a:t>
            </a:r>
            <a:endParaRPr lang="en-US"/>
          </a:p>
        </p:txBody>
      </p:sp>
      <p:sp>
        <p:nvSpPr>
          <p:cNvPr id="30" name="TextBox 29"/>
          <p:cNvSpPr txBox="1"/>
          <p:nvPr/>
        </p:nvSpPr>
        <p:spPr>
          <a:xfrm>
            <a:off x="2328914" y="2657165"/>
            <a:ext cx="490840" cy="369332"/>
          </a:xfrm>
          <a:prstGeom prst="rect">
            <a:avLst/>
          </a:prstGeom>
          <a:noFill/>
        </p:spPr>
        <p:txBody>
          <a:bodyPr wrap="none" rtlCol="0">
            <a:spAutoFit/>
          </a:bodyPr>
          <a:lstStyle/>
          <a:p>
            <a:r>
              <a:rPr lang="en-US" smtClean="0"/>
              <a:t>is a</a:t>
            </a:r>
            <a:endParaRPr lang="en-US"/>
          </a:p>
        </p:txBody>
      </p:sp>
      <p:sp>
        <p:nvSpPr>
          <p:cNvPr id="31" name="TextBox 30"/>
          <p:cNvSpPr txBox="1"/>
          <p:nvPr/>
        </p:nvSpPr>
        <p:spPr>
          <a:xfrm>
            <a:off x="5508326" y="5161007"/>
            <a:ext cx="490840" cy="369332"/>
          </a:xfrm>
          <a:prstGeom prst="rect">
            <a:avLst/>
          </a:prstGeom>
          <a:noFill/>
        </p:spPr>
        <p:txBody>
          <a:bodyPr wrap="none" rtlCol="0">
            <a:spAutoFit/>
          </a:bodyPr>
          <a:lstStyle/>
          <a:p>
            <a:r>
              <a:rPr lang="en-US" smtClean="0"/>
              <a:t>is a</a:t>
            </a:r>
            <a:endParaRPr lang="en-US"/>
          </a:p>
        </p:txBody>
      </p:sp>
      <p:sp>
        <p:nvSpPr>
          <p:cNvPr id="32" name="TextBox 31"/>
          <p:cNvSpPr txBox="1"/>
          <p:nvPr/>
        </p:nvSpPr>
        <p:spPr>
          <a:xfrm>
            <a:off x="1744857" y="5079497"/>
            <a:ext cx="490840" cy="369332"/>
          </a:xfrm>
          <a:prstGeom prst="rect">
            <a:avLst/>
          </a:prstGeom>
          <a:noFill/>
        </p:spPr>
        <p:txBody>
          <a:bodyPr wrap="none" rtlCol="0">
            <a:spAutoFit/>
          </a:bodyPr>
          <a:lstStyle/>
          <a:p>
            <a:r>
              <a:rPr lang="en-US" smtClean="0"/>
              <a:t>is a</a:t>
            </a:r>
            <a:endParaRPr lang="en-US"/>
          </a:p>
        </p:txBody>
      </p:sp>
      <p:sp>
        <p:nvSpPr>
          <p:cNvPr id="24" name="Retângulo 6"/>
          <p:cNvSpPr/>
          <p:nvPr/>
        </p:nvSpPr>
        <p:spPr>
          <a:xfrm>
            <a:off x="6646334" y="6356350"/>
            <a:ext cx="2210503" cy="646331"/>
          </a:xfrm>
          <a:prstGeom prst="rect">
            <a:avLst/>
          </a:prstGeom>
        </p:spPr>
        <p:txBody>
          <a:bodyPr wrap="square">
            <a:spAutoFit/>
          </a:bodyPr>
          <a:lstStyle/>
          <a:p>
            <a:r>
              <a:rPr lang="pt-BR" dirty="0" err="1" smtClean="0"/>
              <a:t>Brochhausen</a:t>
            </a:r>
            <a:r>
              <a:rPr lang="pt-BR" dirty="0" smtClean="0"/>
              <a:t>, 2015</a:t>
            </a:r>
          </a:p>
          <a:p>
            <a:endParaRPr lang="pt-BR" dirty="0"/>
          </a:p>
        </p:txBody>
      </p:sp>
    </p:spTree>
    <p:extLst>
      <p:ext uri="{BB962C8B-B14F-4D97-AF65-F5344CB8AC3E}">
        <p14:creationId xmlns:p14="http://schemas.microsoft.com/office/powerpoint/2010/main" val="160403524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1A90494-F17E-48AB-A999-561DF39FEB4D}" type="slidenum">
              <a:rPr lang="en-US" smtClean="0"/>
              <a:pPr/>
              <a:t>17</a:t>
            </a:fld>
            <a:endParaRPr lang="en-US" dirty="0"/>
          </a:p>
        </p:txBody>
      </p:sp>
      <p:sp>
        <p:nvSpPr>
          <p:cNvPr id="6" name="Oval 5"/>
          <p:cNvSpPr/>
          <p:nvPr/>
        </p:nvSpPr>
        <p:spPr>
          <a:xfrm>
            <a:off x="1447800" y="2057400"/>
            <a:ext cx="1828800" cy="914400"/>
          </a:xfrm>
          <a:prstGeom prst="ellipse">
            <a:avLst/>
          </a:prstGeom>
          <a:solidFill>
            <a:srgbClr val="0070C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right to draw blood #</a:t>
            </a:r>
            <a:endParaRPr lang="en-US" sz="1600" dirty="0">
              <a:solidFill>
                <a:schemeClr val="bg1"/>
              </a:solidFill>
            </a:endParaRPr>
          </a:p>
        </p:txBody>
      </p:sp>
      <p:sp>
        <p:nvSpPr>
          <p:cNvPr id="7" name="Oval 6"/>
          <p:cNvSpPr/>
          <p:nvPr/>
        </p:nvSpPr>
        <p:spPr>
          <a:xfrm>
            <a:off x="1447800" y="457200"/>
            <a:ext cx="1828800" cy="9144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generically dependent continuant</a:t>
            </a:r>
            <a:endParaRPr lang="en-US" sz="1600" dirty="0">
              <a:solidFill>
                <a:schemeClr val="tx1"/>
              </a:solidFill>
            </a:endParaRPr>
          </a:p>
        </p:txBody>
      </p:sp>
      <p:cxnSp>
        <p:nvCxnSpPr>
          <p:cNvPr id="9" name="Straight Arrow Connector 8"/>
          <p:cNvCxnSpPr>
            <a:stCxn id="6" idx="0"/>
            <a:endCxn id="7" idx="4"/>
          </p:cNvCxnSpPr>
          <p:nvPr/>
        </p:nvCxnSpPr>
        <p:spPr>
          <a:xfrm flipV="1">
            <a:off x="2362200" y="1371600"/>
            <a:ext cx="0" cy="6858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495800" y="2057400"/>
            <a:ext cx="1828800" cy="914400"/>
          </a:xfrm>
          <a:prstGeom prst="ellipse">
            <a:avLst/>
          </a:prstGeom>
          <a:solidFill>
            <a:srgbClr val="0070C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legal role #</a:t>
            </a:r>
            <a:endParaRPr lang="en-US" sz="1600" dirty="0">
              <a:solidFill>
                <a:schemeClr val="bg1"/>
              </a:solidFill>
            </a:endParaRPr>
          </a:p>
        </p:txBody>
      </p:sp>
      <p:sp>
        <p:nvSpPr>
          <p:cNvPr id="11" name="Oval 10"/>
          <p:cNvSpPr/>
          <p:nvPr/>
        </p:nvSpPr>
        <p:spPr>
          <a:xfrm>
            <a:off x="4495800" y="457200"/>
            <a:ext cx="1828800" cy="9144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specifically dependent continuant</a:t>
            </a:r>
            <a:endParaRPr lang="en-US" sz="1600" dirty="0">
              <a:solidFill>
                <a:schemeClr val="tx1"/>
              </a:solidFill>
            </a:endParaRPr>
          </a:p>
        </p:txBody>
      </p:sp>
      <p:cxnSp>
        <p:nvCxnSpPr>
          <p:cNvPr id="13" name="Straight Arrow Connector 12"/>
          <p:cNvCxnSpPr>
            <a:stCxn id="10" idx="0"/>
            <a:endCxn id="11" idx="4"/>
          </p:cNvCxnSpPr>
          <p:nvPr/>
        </p:nvCxnSpPr>
        <p:spPr>
          <a:xfrm flipV="1">
            <a:off x="5410200" y="1371600"/>
            <a:ext cx="0" cy="6858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6" idx="6"/>
            <a:endCxn id="10" idx="2"/>
          </p:cNvCxnSpPr>
          <p:nvPr/>
        </p:nvCxnSpPr>
        <p:spPr>
          <a:xfrm>
            <a:off x="3276600" y="2514600"/>
            <a:ext cx="12192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048000" y="1981200"/>
            <a:ext cx="1715662" cy="369332"/>
          </a:xfrm>
          <a:prstGeom prst="rect">
            <a:avLst/>
          </a:prstGeom>
          <a:noFill/>
        </p:spPr>
        <p:txBody>
          <a:bodyPr wrap="none" rtlCol="0">
            <a:spAutoFit/>
          </a:bodyPr>
          <a:lstStyle/>
          <a:p>
            <a:r>
              <a:rPr lang="en-US" smtClean="0"/>
              <a:t>is concretized </a:t>
            </a:r>
            <a:r>
              <a:rPr lang="en-US" dirty="0" smtClean="0"/>
              <a:t>as</a:t>
            </a:r>
            <a:endParaRPr lang="en-US" dirty="0"/>
          </a:p>
        </p:txBody>
      </p:sp>
      <p:sp>
        <p:nvSpPr>
          <p:cNvPr id="17" name="Oval 16"/>
          <p:cNvSpPr/>
          <p:nvPr/>
        </p:nvSpPr>
        <p:spPr>
          <a:xfrm>
            <a:off x="4495800" y="3886200"/>
            <a:ext cx="1828800" cy="914400"/>
          </a:xfrm>
          <a:prstGeom prst="ellipse">
            <a:avLst/>
          </a:prstGeom>
          <a:solidFill>
            <a:srgbClr val="0070C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nurse #</a:t>
            </a:r>
            <a:endParaRPr lang="en-US" sz="1600" dirty="0">
              <a:solidFill>
                <a:schemeClr val="bg1"/>
              </a:solidFill>
            </a:endParaRPr>
          </a:p>
        </p:txBody>
      </p:sp>
      <p:cxnSp>
        <p:nvCxnSpPr>
          <p:cNvPr id="19" name="Straight Arrow Connector 18"/>
          <p:cNvCxnSpPr>
            <a:stCxn id="10" idx="4"/>
            <a:endCxn id="17" idx="0"/>
          </p:cNvCxnSpPr>
          <p:nvPr/>
        </p:nvCxnSpPr>
        <p:spPr>
          <a:xfrm>
            <a:off x="5410200" y="2971800"/>
            <a:ext cx="0" cy="9144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410200" y="3244334"/>
            <a:ext cx="1106585" cy="369332"/>
          </a:xfrm>
          <a:prstGeom prst="rect">
            <a:avLst/>
          </a:prstGeom>
          <a:noFill/>
        </p:spPr>
        <p:txBody>
          <a:bodyPr wrap="none" rtlCol="0">
            <a:spAutoFit/>
          </a:bodyPr>
          <a:lstStyle/>
          <a:p>
            <a:r>
              <a:rPr lang="en-US" dirty="0" smtClean="0"/>
              <a:t>inheres in</a:t>
            </a:r>
            <a:endParaRPr lang="en-US" dirty="0"/>
          </a:p>
        </p:txBody>
      </p:sp>
      <p:sp>
        <p:nvSpPr>
          <p:cNvPr id="21" name="Oval 20"/>
          <p:cNvSpPr/>
          <p:nvPr/>
        </p:nvSpPr>
        <p:spPr>
          <a:xfrm>
            <a:off x="1447800" y="3886200"/>
            <a:ext cx="1828800" cy="914400"/>
          </a:xfrm>
          <a:prstGeom prst="ellipse">
            <a:avLst/>
          </a:prstGeom>
          <a:solidFill>
            <a:srgbClr val="0070C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Drawing blood#</a:t>
            </a:r>
            <a:endParaRPr lang="en-US" sz="1600" dirty="0">
              <a:solidFill>
                <a:schemeClr val="bg1"/>
              </a:solidFill>
            </a:endParaRPr>
          </a:p>
        </p:txBody>
      </p:sp>
      <p:cxnSp>
        <p:nvCxnSpPr>
          <p:cNvPr id="23" name="Straight Arrow Connector 22"/>
          <p:cNvCxnSpPr>
            <a:stCxn id="21" idx="6"/>
            <a:endCxn id="10" idx="3"/>
          </p:cNvCxnSpPr>
          <p:nvPr/>
        </p:nvCxnSpPr>
        <p:spPr>
          <a:xfrm flipV="1">
            <a:off x="3276600" y="2837889"/>
            <a:ext cx="1487022" cy="150551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170166" y="3302818"/>
            <a:ext cx="885114" cy="369332"/>
          </a:xfrm>
          <a:prstGeom prst="rect">
            <a:avLst/>
          </a:prstGeom>
          <a:noFill/>
        </p:spPr>
        <p:txBody>
          <a:bodyPr wrap="none" rtlCol="0">
            <a:spAutoFit/>
          </a:bodyPr>
          <a:lstStyle/>
          <a:p>
            <a:r>
              <a:rPr lang="en-US" smtClean="0"/>
              <a:t>realizes</a:t>
            </a:r>
            <a:endParaRPr lang="en-US"/>
          </a:p>
        </p:txBody>
      </p:sp>
      <p:sp>
        <p:nvSpPr>
          <p:cNvPr id="25" name="Oval 24"/>
          <p:cNvSpPr/>
          <p:nvPr/>
        </p:nvSpPr>
        <p:spPr>
          <a:xfrm>
            <a:off x="4495800" y="5481366"/>
            <a:ext cx="1828800" cy="9144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rPr>
              <a:t>independentcontinuant</a:t>
            </a:r>
            <a:endParaRPr lang="en-US" sz="1600" dirty="0">
              <a:solidFill>
                <a:schemeClr val="tx1"/>
              </a:solidFill>
            </a:endParaRPr>
          </a:p>
        </p:txBody>
      </p:sp>
      <p:cxnSp>
        <p:nvCxnSpPr>
          <p:cNvPr id="27" name="Straight Arrow Connector 26"/>
          <p:cNvCxnSpPr>
            <a:stCxn id="17" idx="4"/>
            <a:endCxn id="25" idx="0"/>
          </p:cNvCxnSpPr>
          <p:nvPr/>
        </p:nvCxnSpPr>
        <p:spPr>
          <a:xfrm>
            <a:off x="5410200" y="4800600"/>
            <a:ext cx="0" cy="680766"/>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1447800" y="5476332"/>
            <a:ext cx="1828800" cy="9144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process</a:t>
            </a:r>
            <a:endParaRPr lang="en-US" sz="1600" dirty="0">
              <a:solidFill>
                <a:schemeClr val="tx1"/>
              </a:solidFill>
            </a:endParaRPr>
          </a:p>
        </p:txBody>
      </p:sp>
      <p:cxnSp>
        <p:nvCxnSpPr>
          <p:cNvPr id="30" name="Straight Arrow Connector 29"/>
          <p:cNvCxnSpPr>
            <a:stCxn id="21" idx="4"/>
            <a:endCxn id="28" idx="0"/>
          </p:cNvCxnSpPr>
          <p:nvPr/>
        </p:nvCxnSpPr>
        <p:spPr>
          <a:xfrm>
            <a:off x="2362200" y="4800600"/>
            <a:ext cx="0" cy="675732"/>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871360" y="1524800"/>
            <a:ext cx="490840" cy="369332"/>
          </a:xfrm>
          <a:prstGeom prst="rect">
            <a:avLst/>
          </a:prstGeom>
          <a:noFill/>
        </p:spPr>
        <p:txBody>
          <a:bodyPr wrap="none" rtlCol="0">
            <a:spAutoFit/>
          </a:bodyPr>
          <a:lstStyle/>
          <a:p>
            <a:r>
              <a:rPr lang="en-US" smtClean="0"/>
              <a:t>is a</a:t>
            </a:r>
            <a:endParaRPr lang="en-US"/>
          </a:p>
        </p:txBody>
      </p:sp>
      <p:sp>
        <p:nvSpPr>
          <p:cNvPr id="32" name="TextBox 31"/>
          <p:cNvSpPr txBox="1"/>
          <p:nvPr/>
        </p:nvSpPr>
        <p:spPr>
          <a:xfrm>
            <a:off x="4893958" y="1491734"/>
            <a:ext cx="490840" cy="369332"/>
          </a:xfrm>
          <a:prstGeom prst="rect">
            <a:avLst/>
          </a:prstGeom>
          <a:noFill/>
        </p:spPr>
        <p:txBody>
          <a:bodyPr wrap="none" rtlCol="0">
            <a:spAutoFit/>
          </a:bodyPr>
          <a:lstStyle/>
          <a:p>
            <a:r>
              <a:rPr lang="en-US" smtClean="0"/>
              <a:t>is a</a:t>
            </a:r>
            <a:endParaRPr lang="en-US"/>
          </a:p>
        </p:txBody>
      </p:sp>
      <p:sp>
        <p:nvSpPr>
          <p:cNvPr id="33" name="TextBox 32"/>
          <p:cNvSpPr txBox="1"/>
          <p:nvPr/>
        </p:nvSpPr>
        <p:spPr>
          <a:xfrm>
            <a:off x="1837607" y="4953800"/>
            <a:ext cx="490840" cy="369332"/>
          </a:xfrm>
          <a:prstGeom prst="rect">
            <a:avLst/>
          </a:prstGeom>
          <a:noFill/>
        </p:spPr>
        <p:txBody>
          <a:bodyPr wrap="none" rtlCol="0">
            <a:spAutoFit/>
          </a:bodyPr>
          <a:lstStyle/>
          <a:p>
            <a:r>
              <a:rPr lang="en-US" smtClean="0"/>
              <a:t>is a</a:t>
            </a:r>
            <a:endParaRPr lang="en-US"/>
          </a:p>
        </p:txBody>
      </p:sp>
      <p:sp>
        <p:nvSpPr>
          <p:cNvPr id="34" name="TextBox 33"/>
          <p:cNvSpPr txBox="1"/>
          <p:nvPr/>
        </p:nvSpPr>
        <p:spPr>
          <a:xfrm>
            <a:off x="4885606" y="4953800"/>
            <a:ext cx="490840" cy="369332"/>
          </a:xfrm>
          <a:prstGeom prst="rect">
            <a:avLst/>
          </a:prstGeom>
          <a:noFill/>
        </p:spPr>
        <p:txBody>
          <a:bodyPr wrap="none" rtlCol="0">
            <a:spAutoFit/>
          </a:bodyPr>
          <a:lstStyle/>
          <a:p>
            <a:r>
              <a:rPr lang="en-US" smtClean="0"/>
              <a:t>is a</a:t>
            </a:r>
            <a:endParaRPr lang="en-US"/>
          </a:p>
        </p:txBody>
      </p:sp>
      <p:sp>
        <p:nvSpPr>
          <p:cNvPr id="26" name="Retângulo 6"/>
          <p:cNvSpPr/>
          <p:nvPr/>
        </p:nvSpPr>
        <p:spPr>
          <a:xfrm>
            <a:off x="6096864" y="6390732"/>
            <a:ext cx="2210503" cy="646331"/>
          </a:xfrm>
          <a:prstGeom prst="rect">
            <a:avLst/>
          </a:prstGeom>
        </p:spPr>
        <p:txBody>
          <a:bodyPr wrap="square">
            <a:spAutoFit/>
          </a:bodyPr>
          <a:lstStyle/>
          <a:p>
            <a:r>
              <a:rPr lang="pt-BR" dirty="0" err="1" smtClean="0"/>
              <a:t>Brochhausen</a:t>
            </a:r>
            <a:r>
              <a:rPr lang="pt-BR" dirty="0" smtClean="0"/>
              <a:t>, 2015</a:t>
            </a:r>
          </a:p>
          <a:p>
            <a:endParaRPr lang="pt-BR" dirty="0"/>
          </a:p>
        </p:txBody>
      </p:sp>
    </p:spTree>
    <p:extLst>
      <p:ext uri="{BB962C8B-B14F-4D97-AF65-F5344CB8AC3E}">
        <p14:creationId xmlns:p14="http://schemas.microsoft.com/office/powerpoint/2010/main" val="284954380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Alternate Process 33"/>
          <p:cNvSpPr/>
          <p:nvPr/>
        </p:nvSpPr>
        <p:spPr>
          <a:xfrm>
            <a:off x="674519" y="853869"/>
            <a:ext cx="1373772"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200" dirty="0"/>
          </a:p>
        </p:txBody>
      </p:sp>
      <p:sp>
        <p:nvSpPr>
          <p:cNvPr id="4" name="Alternate Process 3"/>
          <p:cNvSpPr/>
          <p:nvPr/>
        </p:nvSpPr>
        <p:spPr>
          <a:xfrm>
            <a:off x="4575751" y="3380432"/>
            <a:ext cx="1267021" cy="771949"/>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 name="Rectangle 4"/>
          <p:cNvSpPr/>
          <p:nvPr/>
        </p:nvSpPr>
        <p:spPr>
          <a:xfrm flipV="1">
            <a:off x="3579069" y="3835219"/>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6" name="TextBox 5"/>
          <p:cNvSpPr txBox="1"/>
          <p:nvPr/>
        </p:nvSpPr>
        <p:spPr>
          <a:xfrm>
            <a:off x="4735667" y="3610999"/>
            <a:ext cx="863658" cy="338554"/>
          </a:xfrm>
          <a:prstGeom prst="rect">
            <a:avLst/>
          </a:prstGeom>
          <a:noFill/>
        </p:spPr>
        <p:txBody>
          <a:bodyPr wrap="square" rtlCol="0">
            <a:spAutoFit/>
          </a:bodyPr>
          <a:lstStyle/>
          <a:p>
            <a:pPr algn="ctr"/>
            <a:r>
              <a:rPr lang="en-US" sz="1600" dirty="0" smtClean="0"/>
              <a:t>D-ACT</a:t>
            </a:r>
          </a:p>
        </p:txBody>
      </p:sp>
      <p:cxnSp>
        <p:nvCxnSpPr>
          <p:cNvPr id="7" name="Straight Connector 6"/>
          <p:cNvCxnSpPr/>
          <p:nvPr/>
        </p:nvCxnSpPr>
        <p:spPr>
          <a:xfrm>
            <a:off x="3586154" y="3769919"/>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8" name="Alternate Process 7"/>
          <p:cNvSpPr/>
          <p:nvPr/>
        </p:nvSpPr>
        <p:spPr>
          <a:xfrm>
            <a:off x="1090221" y="3536713"/>
            <a:ext cx="1373772"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200" dirty="0" smtClean="0"/>
              <a:t>DOCUMENT ACT TEMPLATE</a:t>
            </a:r>
            <a:endParaRPr lang="en-US" sz="1200" dirty="0"/>
          </a:p>
        </p:txBody>
      </p:sp>
      <p:sp>
        <p:nvSpPr>
          <p:cNvPr id="10" name="Rectangle 9"/>
          <p:cNvSpPr/>
          <p:nvPr/>
        </p:nvSpPr>
        <p:spPr>
          <a:xfrm flipV="1">
            <a:off x="3187466" y="3837675"/>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11" name="Elbow Connector 10"/>
          <p:cNvCxnSpPr>
            <a:endCxn id="5" idx="3"/>
          </p:cNvCxnSpPr>
          <p:nvPr/>
        </p:nvCxnSpPr>
        <p:spPr>
          <a:xfrm rot="10800000" flipV="1">
            <a:off x="3977757" y="3961767"/>
            <a:ext cx="597994" cy="432"/>
          </a:xfrm>
          <a:prstGeom prst="bentConnector3">
            <a:avLst>
              <a:gd name="adj1" fmla="val 50000"/>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3" name="Rounded Rectangle 12"/>
          <p:cNvSpPr/>
          <p:nvPr/>
        </p:nvSpPr>
        <p:spPr>
          <a:xfrm>
            <a:off x="7021614" y="2359095"/>
            <a:ext cx="1420667" cy="828040"/>
          </a:xfrm>
          <a:prstGeom prst="roundRect">
            <a:avLst/>
          </a:prstGeom>
          <a:noFill/>
          <a:ln>
            <a:solidFill>
              <a:schemeClr val="tx1"/>
            </a:solidFill>
          </a:ln>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r>
              <a:rPr lang="en-US" sz="1200" dirty="0" smtClean="0">
                <a:solidFill>
                  <a:schemeClr val="tx1"/>
                </a:solidFill>
              </a:rPr>
              <a:t>RIGHTS/OBLIGATIONS</a:t>
            </a:r>
            <a:endParaRPr lang="en-US" sz="1200" dirty="0">
              <a:solidFill>
                <a:schemeClr val="tx1"/>
              </a:solidFill>
            </a:endParaRPr>
          </a:p>
        </p:txBody>
      </p:sp>
      <p:cxnSp>
        <p:nvCxnSpPr>
          <p:cNvPr id="16" name="Straight Connector 15"/>
          <p:cNvCxnSpPr/>
          <p:nvPr/>
        </p:nvCxnSpPr>
        <p:spPr>
          <a:xfrm flipH="1" flipV="1">
            <a:off x="2449562" y="3964654"/>
            <a:ext cx="723473" cy="14431"/>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9" name="Oval 18"/>
          <p:cNvSpPr/>
          <p:nvPr/>
        </p:nvSpPr>
        <p:spPr>
          <a:xfrm flipV="1">
            <a:off x="4493265" y="3893484"/>
            <a:ext cx="126298" cy="1436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flipV="1">
            <a:off x="6761979" y="3633529"/>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21" name="Straight Connector 20"/>
          <p:cNvCxnSpPr/>
          <p:nvPr/>
        </p:nvCxnSpPr>
        <p:spPr>
          <a:xfrm>
            <a:off x="6370376" y="3574559"/>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flipV="1">
            <a:off x="6370376" y="3635985"/>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23" name="Straight Connector 22"/>
          <p:cNvCxnSpPr>
            <a:stCxn id="22" idx="1"/>
          </p:cNvCxnSpPr>
          <p:nvPr/>
        </p:nvCxnSpPr>
        <p:spPr>
          <a:xfrm flipH="1" flipV="1">
            <a:off x="5842773" y="3751977"/>
            <a:ext cx="527603" cy="10988"/>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6" name="Elbow Connector 25"/>
          <p:cNvCxnSpPr>
            <a:stCxn id="20" idx="3"/>
            <a:endCxn id="13" idx="2"/>
          </p:cNvCxnSpPr>
          <p:nvPr/>
        </p:nvCxnSpPr>
        <p:spPr>
          <a:xfrm flipV="1">
            <a:off x="7160667" y="3187135"/>
            <a:ext cx="571281" cy="573374"/>
          </a:xfrm>
          <a:prstGeom prst="bentConnector2">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29" name="Rectangle 28"/>
          <p:cNvSpPr/>
          <p:nvPr/>
        </p:nvSpPr>
        <p:spPr>
          <a:xfrm>
            <a:off x="5880152" y="3920811"/>
            <a:ext cx="2778597" cy="307777"/>
          </a:xfrm>
          <a:prstGeom prst="rect">
            <a:avLst/>
          </a:prstGeom>
        </p:spPr>
        <p:txBody>
          <a:bodyPr wrap="square">
            <a:spAutoFit/>
          </a:bodyPr>
          <a:lstStyle/>
          <a:p>
            <a:r>
              <a:rPr lang="en-US" sz="1400" i="1" dirty="0" smtClean="0">
                <a:solidFill>
                  <a:srgbClr val="000000"/>
                </a:solidFill>
              </a:rPr>
              <a:t>[d-act] bestows [rights</a:t>
            </a:r>
            <a:r>
              <a:rPr lang="en-US" sz="1400" dirty="0">
                <a:solidFill>
                  <a:srgbClr val="000000"/>
                </a:solidFill>
              </a:rPr>
              <a:t>/</a:t>
            </a:r>
            <a:r>
              <a:rPr lang="en-US" sz="1400" i="1" dirty="0" smtClean="0">
                <a:solidFill>
                  <a:srgbClr val="000000"/>
                </a:solidFill>
              </a:rPr>
              <a:t>obligations]</a:t>
            </a:r>
            <a:endParaRPr lang="en-US" sz="1400" dirty="0">
              <a:solidFill>
                <a:srgbClr val="000000"/>
              </a:solidFill>
            </a:endParaRPr>
          </a:p>
        </p:txBody>
      </p:sp>
      <p:sp>
        <p:nvSpPr>
          <p:cNvPr id="30" name="TextBox 29"/>
          <p:cNvSpPr txBox="1"/>
          <p:nvPr/>
        </p:nvSpPr>
        <p:spPr>
          <a:xfrm>
            <a:off x="2413010" y="4102125"/>
            <a:ext cx="2231455" cy="523220"/>
          </a:xfrm>
          <a:prstGeom prst="rect">
            <a:avLst/>
          </a:prstGeom>
          <a:noFill/>
        </p:spPr>
        <p:txBody>
          <a:bodyPr wrap="square" rtlCol="0">
            <a:spAutoFit/>
          </a:bodyPr>
          <a:lstStyle/>
          <a:p>
            <a:r>
              <a:rPr lang="en-US" sz="1400" i="1" dirty="0" smtClean="0"/>
              <a:t>[document act template] </a:t>
            </a:r>
          </a:p>
          <a:p>
            <a:r>
              <a:rPr lang="en-US" sz="1400" i="1" dirty="0" smtClean="0"/>
              <a:t>of [d-act]</a:t>
            </a:r>
            <a:endParaRPr lang="en-US" sz="1400" i="1" dirty="0"/>
          </a:p>
        </p:txBody>
      </p:sp>
      <p:sp>
        <p:nvSpPr>
          <p:cNvPr id="32" name="Rectangle 31"/>
          <p:cNvSpPr/>
          <p:nvPr/>
        </p:nvSpPr>
        <p:spPr>
          <a:xfrm>
            <a:off x="779054" y="929391"/>
            <a:ext cx="1211513" cy="646331"/>
          </a:xfrm>
          <a:prstGeom prst="rect">
            <a:avLst/>
          </a:prstGeom>
        </p:spPr>
        <p:txBody>
          <a:bodyPr wrap="square">
            <a:spAutoFit/>
          </a:bodyPr>
          <a:lstStyle/>
          <a:p>
            <a:pPr algn="ctr"/>
            <a:r>
              <a:rPr lang="en-US" sz="1200" dirty="0" smtClean="0">
                <a:solidFill>
                  <a:schemeClr val="dk1"/>
                </a:solidFill>
              </a:rPr>
              <a:t>DOCUMENT ACT TEMPLATE CREATOR ROLE </a:t>
            </a:r>
            <a:endParaRPr lang="en-US" sz="1200" dirty="0">
              <a:solidFill>
                <a:schemeClr val="dk1"/>
              </a:solidFill>
            </a:endParaRPr>
          </a:p>
        </p:txBody>
      </p:sp>
      <p:sp>
        <p:nvSpPr>
          <p:cNvPr id="33" name="Rectangle 32"/>
          <p:cNvSpPr/>
          <p:nvPr/>
        </p:nvSpPr>
        <p:spPr>
          <a:xfrm rot="10800000" flipV="1">
            <a:off x="380366" y="2374973"/>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36" name="Rectangle 35"/>
          <p:cNvSpPr/>
          <p:nvPr/>
        </p:nvSpPr>
        <p:spPr>
          <a:xfrm rot="10800000" flipV="1">
            <a:off x="792524" y="2368643"/>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38" name="Elbow Connector 37"/>
          <p:cNvCxnSpPr>
            <a:stCxn id="34" idx="1"/>
            <a:endCxn id="33" idx="3"/>
          </p:cNvCxnSpPr>
          <p:nvPr/>
        </p:nvCxnSpPr>
        <p:spPr>
          <a:xfrm rot="10800000" flipV="1">
            <a:off x="380367" y="1267379"/>
            <a:ext cx="294153" cy="1234573"/>
          </a:xfrm>
          <a:prstGeom prst="bentConnector3">
            <a:avLst>
              <a:gd name="adj1" fmla="val 177715"/>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42" name="Elbow Connector 41"/>
          <p:cNvCxnSpPr>
            <a:stCxn id="36" idx="1"/>
            <a:endCxn id="8" idx="1"/>
          </p:cNvCxnSpPr>
          <p:nvPr/>
        </p:nvCxnSpPr>
        <p:spPr>
          <a:xfrm flipH="1">
            <a:off x="1090221" y="2495623"/>
            <a:ext cx="100991" cy="1454601"/>
          </a:xfrm>
          <a:prstGeom prst="bentConnector5">
            <a:avLst>
              <a:gd name="adj1" fmla="val -226357"/>
              <a:gd name="adj2" fmla="val 40151"/>
              <a:gd name="adj3" fmla="val 326357"/>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756316" y="2282063"/>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48" name="Oval 47"/>
          <p:cNvSpPr/>
          <p:nvPr/>
        </p:nvSpPr>
        <p:spPr>
          <a:xfrm flipV="1">
            <a:off x="1054183" y="3875524"/>
            <a:ext cx="126298" cy="1436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flipV="1">
            <a:off x="5756852" y="3675514"/>
            <a:ext cx="126298" cy="1436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TextBox 49"/>
          <p:cNvSpPr txBox="1"/>
          <p:nvPr/>
        </p:nvSpPr>
        <p:spPr>
          <a:xfrm>
            <a:off x="109716" y="1601570"/>
            <a:ext cx="3511421" cy="523220"/>
          </a:xfrm>
          <a:prstGeom prst="rect">
            <a:avLst/>
          </a:prstGeom>
          <a:noFill/>
        </p:spPr>
        <p:txBody>
          <a:bodyPr wrap="square" rtlCol="0">
            <a:spAutoFit/>
          </a:bodyPr>
          <a:lstStyle/>
          <a:p>
            <a:r>
              <a:rPr lang="en-US" sz="1400" i="1" dirty="0" smtClean="0"/>
              <a:t>[document act template creator role] creates</a:t>
            </a:r>
          </a:p>
          <a:p>
            <a:r>
              <a:rPr lang="en-US" sz="1400" i="1" dirty="0" smtClean="0"/>
              <a:t> [document act template] </a:t>
            </a:r>
          </a:p>
        </p:txBody>
      </p:sp>
      <p:sp>
        <p:nvSpPr>
          <p:cNvPr id="51" name="Rectangle 50"/>
          <p:cNvSpPr/>
          <p:nvPr/>
        </p:nvSpPr>
        <p:spPr>
          <a:xfrm>
            <a:off x="925842" y="5337005"/>
            <a:ext cx="1122449" cy="646331"/>
          </a:xfrm>
          <a:prstGeom prst="rect">
            <a:avLst/>
          </a:prstGeom>
        </p:spPr>
        <p:txBody>
          <a:bodyPr wrap="square">
            <a:spAutoFit/>
          </a:bodyPr>
          <a:lstStyle/>
          <a:p>
            <a:pPr algn="ctr">
              <a:defRPr/>
            </a:pPr>
            <a:r>
              <a:rPr lang="en-US" sz="1200" dirty="0" smtClean="0">
                <a:solidFill>
                  <a:schemeClr val="dk1"/>
                </a:solidFill>
              </a:rPr>
              <a:t>DECLARATION</a:t>
            </a:r>
          </a:p>
          <a:p>
            <a:pPr algn="ctr">
              <a:defRPr/>
            </a:pPr>
            <a:r>
              <a:rPr lang="en-US" sz="1200" dirty="0" smtClean="0">
                <a:solidFill>
                  <a:schemeClr val="dk1"/>
                </a:solidFill>
              </a:rPr>
              <a:t> PERFORMER ROLE </a:t>
            </a:r>
            <a:endParaRPr lang="en-US" sz="1200" dirty="0">
              <a:solidFill>
                <a:schemeClr val="dk1"/>
              </a:solidFill>
            </a:endParaRPr>
          </a:p>
        </p:txBody>
      </p:sp>
      <p:sp>
        <p:nvSpPr>
          <p:cNvPr id="52" name="Rectangle 51"/>
          <p:cNvSpPr/>
          <p:nvPr/>
        </p:nvSpPr>
        <p:spPr>
          <a:xfrm>
            <a:off x="6200632" y="449778"/>
            <a:ext cx="1243562" cy="461665"/>
          </a:xfrm>
          <a:prstGeom prst="rect">
            <a:avLst/>
          </a:prstGeom>
        </p:spPr>
        <p:txBody>
          <a:bodyPr wrap="square">
            <a:spAutoFit/>
          </a:bodyPr>
          <a:lstStyle/>
          <a:p>
            <a:pPr algn="ctr"/>
            <a:r>
              <a:rPr lang="en-US" sz="1200" dirty="0" smtClean="0">
                <a:solidFill>
                  <a:schemeClr val="dk1"/>
                </a:solidFill>
              </a:rPr>
              <a:t>SOCIO-LEGAL GDC</a:t>
            </a:r>
            <a:endParaRPr lang="en-US" sz="1200" dirty="0">
              <a:solidFill>
                <a:schemeClr val="dk1"/>
              </a:solidFill>
            </a:endParaRPr>
          </a:p>
        </p:txBody>
      </p:sp>
      <p:sp>
        <p:nvSpPr>
          <p:cNvPr id="53" name="Rounded Rectangle 52"/>
          <p:cNvSpPr/>
          <p:nvPr/>
        </p:nvSpPr>
        <p:spPr>
          <a:xfrm>
            <a:off x="6140060" y="262623"/>
            <a:ext cx="1420667" cy="828040"/>
          </a:xfrm>
          <a:prstGeom prst="roundRect">
            <a:avLst/>
          </a:prstGeom>
          <a:noFill/>
          <a:ln>
            <a:solidFill>
              <a:schemeClr val="tx1"/>
            </a:solidFill>
          </a:ln>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sz="1200" dirty="0">
              <a:solidFill>
                <a:schemeClr val="dk1"/>
              </a:solidFill>
            </a:endParaRPr>
          </a:p>
        </p:txBody>
      </p:sp>
      <p:sp>
        <p:nvSpPr>
          <p:cNvPr id="54" name="Rectangle 53"/>
          <p:cNvSpPr/>
          <p:nvPr/>
        </p:nvSpPr>
        <p:spPr>
          <a:xfrm flipV="1">
            <a:off x="8392704" y="1680891"/>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55" name="Straight Connector 54"/>
          <p:cNvCxnSpPr/>
          <p:nvPr/>
        </p:nvCxnSpPr>
        <p:spPr>
          <a:xfrm>
            <a:off x="8398988" y="1617165"/>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56" name="Rectangle 55"/>
          <p:cNvSpPr/>
          <p:nvPr/>
        </p:nvSpPr>
        <p:spPr>
          <a:xfrm flipV="1">
            <a:off x="8001101" y="1683347"/>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58" name="Elbow Connector 57"/>
          <p:cNvCxnSpPr/>
          <p:nvPr/>
        </p:nvCxnSpPr>
        <p:spPr>
          <a:xfrm>
            <a:off x="6747548" y="1090663"/>
            <a:ext cx="1239122" cy="719664"/>
          </a:xfrm>
          <a:prstGeom prst="bentConnector3">
            <a:avLst>
              <a:gd name="adj1" fmla="val 70"/>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66" name="Elbow Connector 65"/>
          <p:cNvCxnSpPr>
            <a:stCxn id="54" idx="3"/>
            <a:endCxn id="13" idx="3"/>
          </p:cNvCxnSpPr>
          <p:nvPr/>
        </p:nvCxnSpPr>
        <p:spPr>
          <a:xfrm flipH="1">
            <a:off x="8442281" y="1807871"/>
            <a:ext cx="349111" cy="965244"/>
          </a:xfrm>
          <a:prstGeom prst="bentConnector3">
            <a:avLst>
              <a:gd name="adj1" fmla="val -65481"/>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76" name="Rounded Rectangle 75"/>
          <p:cNvSpPr/>
          <p:nvPr/>
        </p:nvSpPr>
        <p:spPr>
          <a:xfrm>
            <a:off x="792524" y="5242325"/>
            <a:ext cx="1420667" cy="828040"/>
          </a:xfrm>
          <a:prstGeom prst="roundRect">
            <a:avLst/>
          </a:prstGeom>
          <a:noFill/>
          <a:ln>
            <a:solidFill>
              <a:schemeClr val="tx1"/>
            </a:solidFill>
          </a:ln>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sz="1200" dirty="0">
              <a:solidFill>
                <a:schemeClr val="dk1"/>
              </a:solidFill>
            </a:endParaRPr>
          </a:p>
        </p:txBody>
      </p:sp>
      <p:sp>
        <p:nvSpPr>
          <p:cNvPr id="77" name="Rounded Rectangle 76"/>
          <p:cNvSpPr/>
          <p:nvPr/>
        </p:nvSpPr>
        <p:spPr>
          <a:xfrm>
            <a:off x="7391563" y="4995525"/>
            <a:ext cx="1420667" cy="828040"/>
          </a:xfrm>
          <a:prstGeom prst="roundRect">
            <a:avLst/>
          </a:prstGeom>
          <a:noFill/>
          <a:ln>
            <a:solidFill>
              <a:schemeClr val="tx1"/>
            </a:solidFill>
          </a:ln>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sz="1200" dirty="0">
              <a:solidFill>
                <a:schemeClr val="dk1"/>
              </a:solidFill>
            </a:endParaRPr>
          </a:p>
        </p:txBody>
      </p:sp>
      <p:sp>
        <p:nvSpPr>
          <p:cNvPr id="78" name="TextBox 77"/>
          <p:cNvSpPr txBox="1"/>
          <p:nvPr/>
        </p:nvSpPr>
        <p:spPr>
          <a:xfrm>
            <a:off x="7511560" y="5166009"/>
            <a:ext cx="1077864" cy="461665"/>
          </a:xfrm>
          <a:prstGeom prst="rect">
            <a:avLst/>
          </a:prstGeom>
          <a:noFill/>
        </p:spPr>
        <p:txBody>
          <a:bodyPr wrap="none" rtlCol="0">
            <a:spAutoFit/>
          </a:bodyPr>
          <a:lstStyle/>
          <a:p>
            <a:pPr algn="ctr">
              <a:defRPr/>
            </a:pPr>
            <a:r>
              <a:rPr lang="en-US" sz="1200" dirty="0" smtClean="0">
                <a:solidFill>
                  <a:schemeClr val="dk1"/>
                </a:solidFill>
              </a:rPr>
              <a:t>DECLARATION</a:t>
            </a:r>
          </a:p>
          <a:p>
            <a:pPr algn="ctr">
              <a:defRPr/>
            </a:pPr>
            <a:r>
              <a:rPr lang="en-US" sz="1200" dirty="0" smtClean="0">
                <a:solidFill>
                  <a:schemeClr val="dk1"/>
                </a:solidFill>
              </a:rPr>
              <a:t> TARGET</a:t>
            </a:r>
            <a:endParaRPr lang="en-US" sz="1200" dirty="0">
              <a:solidFill>
                <a:schemeClr val="dk1"/>
              </a:solidFill>
            </a:endParaRPr>
          </a:p>
        </p:txBody>
      </p:sp>
      <p:sp>
        <p:nvSpPr>
          <p:cNvPr id="79" name="Rectangle 78"/>
          <p:cNvSpPr/>
          <p:nvPr/>
        </p:nvSpPr>
        <p:spPr>
          <a:xfrm flipV="1">
            <a:off x="3558297" y="5509429"/>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80" name="Straight Connector 79"/>
          <p:cNvCxnSpPr/>
          <p:nvPr/>
        </p:nvCxnSpPr>
        <p:spPr>
          <a:xfrm>
            <a:off x="3565382" y="5444129"/>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81" name="Rectangle 80"/>
          <p:cNvSpPr/>
          <p:nvPr/>
        </p:nvSpPr>
        <p:spPr>
          <a:xfrm flipV="1">
            <a:off x="3166694" y="5511885"/>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83" name="Elbow Connector 82"/>
          <p:cNvCxnSpPr>
            <a:stCxn id="79" idx="3"/>
          </p:cNvCxnSpPr>
          <p:nvPr/>
        </p:nvCxnSpPr>
        <p:spPr>
          <a:xfrm flipV="1">
            <a:off x="3956985" y="4168375"/>
            <a:ext cx="1038135" cy="1468034"/>
          </a:xfrm>
          <a:prstGeom prst="bentConnector2">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92" name="Straight Connector 91"/>
          <p:cNvCxnSpPr>
            <a:stCxn id="81" idx="1"/>
          </p:cNvCxnSpPr>
          <p:nvPr/>
        </p:nvCxnSpPr>
        <p:spPr>
          <a:xfrm flipH="1" flipV="1">
            <a:off x="2205436" y="5625486"/>
            <a:ext cx="961258" cy="13379"/>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95" name="Elbow Connector 94"/>
          <p:cNvCxnSpPr/>
          <p:nvPr/>
        </p:nvCxnSpPr>
        <p:spPr>
          <a:xfrm rot="16200000" flipH="1">
            <a:off x="5091328" y="4532057"/>
            <a:ext cx="1275756" cy="548392"/>
          </a:xfrm>
          <a:prstGeom prst="bentConnector3">
            <a:avLst>
              <a:gd name="adj1" fmla="val 98638"/>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02" name="Rectangle 101"/>
          <p:cNvSpPr/>
          <p:nvPr/>
        </p:nvSpPr>
        <p:spPr>
          <a:xfrm flipV="1">
            <a:off x="6423725" y="5286649"/>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103" name="Rectangle 102"/>
          <p:cNvSpPr/>
          <p:nvPr/>
        </p:nvSpPr>
        <p:spPr>
          <a:xfrm flipV="1">
            <a:off x="6032122" y="5289105"/>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109" name="Straight Connector 108"/>
          <p:cNvCxnSpPr>
            <a:stCxn id="102" idx="3"/>
            <a:endCxn id="77" idx="1"/>
          </p:cNvCxnSpPr>
          <p:nvPr/>
        </p:nvCxnSpPr>
        <p:spPr>
          <a:xfrm flipV="1">
            <a:off x="6822413" y="5409545"/>
            <a:ext cx="569150" cy="4084"/>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10" name="Rectangle 109"/>
          <p:cNvSpPr/>
          <p:nvPr/>
        </p:nvSpPr>
        <p:spPr>
          <a:xfrm>
            <a:off x="2261809" y="5765845"/>
            <a:ext cx="2925414" cy="523220"/>
          </a:xfrm>
          <a:prstGeom prst="rect">
            <a:avLst/>
          </a:prstGeom>
        </p:spPr>
        <p:txBody>
          <a:bodyPr wrap="square">
            <a:spAutoFit/>
          </a:bodyPr>
          <a:lstStyle/>
          <a:p>
            <a:r>
              <a:rPr lang="en-US" sz="1400" i="1" dirty="0" smtClean="0">
                <a:solidFill>
                  <a:srgbClr val="000000"/>
                </a:solidFill>
              </a:rPr>
              <a:t>[declaration performer role] performs [d-act]</a:t>
            </a:r>
            <a:endParaRPr lang="en-US" sz="1400" dirty="0">
              <a:solidFill>
                <a:srgbClr val="000000"/>
              </a:solidFill>
            </a:endParaRPr>
          </a:p>
        </p:txBody>
      </p:sp>
      <p:sp>
        <p:nvSpPr>
          <p:cNvPr id="111" name="Oval 110"/>
          <p:cNvSpPr/>
          <p:nvPr/>
        </p:nvSpPr>
        <p:spPr>
          <a:xfrm flipV="1">
            <a:off x="4927944" y="4073224"/>
            <a:ext cx="126298" cy="1436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2" name="Straight Connector 111"/>
          <p:cNvCxnSpPr/>
          <p:nvPr/>
        </p:nvCxnSpPr>
        <p:spPr>
          <a:xfrm>
            <a:off x="6032122" y="5209299"/>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13" name="Oval 112"/>
          <p:cNvSpPr/>
          <p:nvPr/>
        </p:nvSpPr>
        <p:spPr>
          <a:xfrm flipV="1">
            <a:off x="5383395" y="4081324"/>
            <a:ext cx="126298" cy="1436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Rectangle 114"/>
          <p:cNvSpPr/>
          <p:nvPr/>
        </p:nvSpPr>
        <p:spPr>
          <a:xfrm>
            <a:off x="6747548" y="1171236"/>
            <a:ext cx="2227513" cy="523220"/>
          </a:xfrm>
          <a:prstGeom prst="rect">
            <a:avLst/>
          </a:prstGeom>
        </p:spPr>
        <p:txBody>
          <a:bodyPr wrap="square">
            <a:spAutoFit/>
          </a:bodyPr>
          <a:lstStyle/>
          <a:p>
            <a:r>
              <a:rPr lang="en-US" sz="1400" i="1" dirty="0" smtClean="0">
                <a:solidFill>
                  <a:srgbClr val="000000"/>
                </a:solidFill>
              </a:rPr>
              <a:t>[rights</a:t>
            </a:r>
            <a:r>
              <a:rPr lang="en-US" sz="1400" dirty="0" smtClean="0">
                <a:solidFill>
                  <a:srgbClr val="000000"/>
                </a:solidFill>
              </a:rPr>
              <a:t>/</a:t>
            </a:r>
            <a:r>
              <a:rPr lang="en-US" sz="1400" i="1" dirty="0" smtClean="0">
                <a:solidFill>
                  <a:srgbClr val="000000"/>
                </a:solidFill>
              </a:rPr>
              <a:t>obligations] is a</a:t>
            </a:r>
          </a:p>
          <a:p>
            <a:r>
              <a:rPr lang="en-US" sz="1400" i="1" dirty="0" smtClean="0">
                <a:solidFill>
                  <a:srgbClr val="000000"/>
                </a:solidFill>
              </a:rPr>
              <a:t> [socio-legal GDC]</a:t>
            </a:r>
            <a:endParaRPr lang="en-US" sz="1400" dirty="0">
              <a:solidFill>
                <a:srgbClr val="000000"/>
              </a:solidFill>
            </a:endParaRPr>
          </a:p>
        </p:txBody>
      </p:sp>
      <p:sp>
        <p:nvSpPr>
          <p:cNvPr id="117" name="TextBox 116"/>
          <p:cNvSpPr txBox="1"/>
          <p:nvPr/>
        </p:nvSpPr>
        <p:spPr>
          <a:xfrm>
            <a:off x="5455010" y="5762588"/>
            <a:ext cx="2993503" cy="307777"/>
          </a:xfrm>
          <a:prstGeom prst="rect">
            <a:avLst/>
          </a:prstGeom>
          <a:noFill/>
        </p:spPr>
        <p:txBody>
          <a:bodyPr wrap="none" rtlCol="0">
            <a:spAutoFit/>
          </a:bodyPr>
          <a:lstStyle/>
          <a:p>
            <a:r>
              <a:rPr lang="en-US" sz="1400" i="1" dirty="0">
                <a:solidFill>
                  <a:srgbClr val="000000"/>
                </a:solidFill>
              </a:rPr>
              <a:t>[declaration target] </a:t>
            </a:r>
            <a:r>
              <a:rPr lang="en-US" sz="1400" i="1" dirty="0" smtClean="0">
                <a:solidFill>
                  <a:srgbClr val="000000"/>
                </a:solidFill>
              </a:rPr>
              <a:t>carries out </a:t>
            </a:r>
            <a:r>
              <a:rPr lang="en-US" sz="1400" i="1" dirty="0">
                <a:solidFill>
                  <a:srgbClr val="000000"/>
                </a:solidFill>
              </a:rPr>
              <a:t>[d-act]</a:t>
            </a:r>
          </a:p>
        </p:txBody>
      </p:sp>
      <p:sp>
        <p:nvSpPr>
          <p:cNvPr id="118" name="Rounded Rectangle 117"/>
          <p:cNvSpPr/>
          <p:nvPr/>
        </p:nvSpPr>
        <p:spPr>
          <a:xfrm>
            <a:off x="3766556" y="838722"/>
            <a:ext cx="1420667" cy="828040"/>
          </a:xfrm>
          <a:prstGeom prst="roundRect">
            <a:avLst/>
          </a:prstGeom>
          <a:noFill/>
          <a:ln>
            <a:solidFill>
              <a:schemeClr val="tx1"/>
            </a:solidFill>
          </a:ln>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sz="1200" dirty="0">
              <a:solidFill>
                <a:schemeClr val="dk1"/>
              </a:solidFill>
            </a:endParaRPr>
          </a:p>
        </p:txBody>
      </p:sp>
      <p:sp>
        <p:nvSpPr>
          <p:cNvPr id="119" name="TextBox 118"/>
          <p:cNvSpPr txBox="1"/>
          <p:nvPr/>
        </p:nvSpPr>
        <p:spPr>
          <a:xfrm>
            <a:off x="3922235" y="853869"/>
            <a:ext cx="1077864" cy="276999"/>
          </a:xfrm>
          <a:prstGeom prst="rect">
            <a:avLst/>
          </a:prstGeom>
          <a:noFill/>
        </p:spPr>
        <p:txBody>
          <a:bodyPr wrap="none" rtlCol="0">
            <a:spAutoFit/>
          </a:bodyPr>
          <a:lstStyle/>
          <a:p>
            <a:r>
              <a:rPr lang="en-US" sz="1200" dirty="0" smtClean="0">
                <a:solidFill>
                  <a:schemeClr val="dk1"/>
                </a:solidFill>
              </a:rPr>
              <a:t>DECLARATION</a:t>
            </a:r>
            <a:endParaRPr lang="en-US" sz="1200" dirty="0">
              <a:solidFill>
                <a:schemeClr val="dk1"/>
              </a:solidFill>
            </a:endParaRPr>
          </a:p>
        </p:txBody>
      </p:sp>
      <p:cxnSp>
        <p:nvCxnSpPr>
          <p:cNvPr id="121" name="Elbow Connector 120"/>
          <p:cNvCxnSpPr>
            <a:stCxn id="8" idx="0"/>
          </p:cNvCxnSpPr>
          <p:nvPr/>
        </p:nvCxnSpPr>
        <p:spPr>
          <a:xfrm rot="5400000" flipH="1" flipV="1">
            <a:off x="1998913" y="2678237"/>
            <a:ext cx="636671" cy="1080283"/>
          </a:xfrm>
          <a:prstGeom prst="bentConnector2">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24" name="Rectangle 123"/>
          <p:cNvSpPr/>
          <p:nvPr/>
        </p:nvSpPr>
        <p:spPr>
          <a:xfrm flipV="1">
            <a:off x="3269677" y="2754409"/>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125" name="Straight Connector 124"/>
          <p:cNvCxnSpPr/>
          <p:nvPr/>
        </p:nvCxnSpPr>
        <p:spPr>
          <a:xfrm>
            <a:off x="3276762" y="2689109"/>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26" name="Rectangle 125"/>
          <p:cNvSpPr/>
          <p:nvPr/>
        </p:nvSpPr>
        <p:spPr>
          <a:xfrm flipV="1">
            <a:off x="2878074" y="2756865"/>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128" name="Elbow Connector 127"/>
          <p:cNvCxnSpPr>
            <a:stCxn id="124" idx="3"/>
          </p:cNvCxnSpPr>
          <p:nvPr/>
        </p:nvCxnSpPr>
        <p:spPr>
          <a:xfrm flipV="1">
            <a:off x="3668365" y="1663124"/>
            <a:ext cx="487835" cy="1218265"/>
          </a:xfrm>
          <a:prstGeom prst="bentConnector2">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31" name="Rectangle 130"/>
          <p:cNvSpPr/>
          <p:nvPr/>
        </p:nvSpPr>
        <p:spPr>
          <a:xfrm>
            <a:off x="1777107" y="3051339"/>
            <a:ext cx="2716158" cy="523220"/>
          </a:xfrm>
          <a:prstGeom prst="rect">
            <a:avLst/>
          </a:prstGeom>
        </p:spPr>
        <p:txBody>
          <a:bodyPr wrap="square">
            <a:spAutoFit/>
          </a:bodyPr>
          <a:lstStyle/>
          <a:p>
            <a:r>
              <a:rPr lang="en-US" sz="1400" i="1" dirty="0">
                <a:solidFill>
                  <a:srgbClr val="FF0000"/>
                </a:solidFill>
              </a:rPr>
              <a:t>[blood drawing consent letter]</a:t>
            </a:r>
          </a:p>
          <a:p>
            <a:r>
              <a:rPr lang="en-US" sz="1400" i="1" dirty="0" smtClean="0">
                <a:solidFill>
                  <a:srgbClr val="FF0000"/>
                </a:solidFill>
              </a:rPr>
              <a:t>registers [blood drawing consent]</a:t>
            </a:r>
            <a:endParaRPr lang="en-US" sz="1400" dirty="0">
              <a:solidFill>
                <a:srgbClr val="FF0000"/>
              </a:solidFill>
            </a:endParaRPr>
          </a:p>
        </p:txBody>
      </p:sp>
      <p:cxnSp>
        <p:nvCxnSpPr>
          <p:cNvPr id="136" name="Elbow Connector 135"/>
          <p:cNvCxnSpPr>
            <a:stCxn id="118" idx="3"/>
            <a:endCxn id="141" idx="1"/>
          </p:cNvCxnSpPr>
          <p:nvPr/>
        </p:nvCxnSpPr>
        <p:spPr>
          <a:xfrm flipH="1">
            <a:off x="4753635" y="1252742"/>
            <a:ext cx="433588" cy="759745"/>
          </a:xfrm>
          <a:prstGeom prst="bentConnector4">
            <a:avLst>
              <a:gd name="adj1" fmla="val -52723"/>
              <a:gd name="adj2" fmla="val 81940"/>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41" name="Rectangle 140"/>
          <p:cNvSpPr/>
          <p:nvPr/>
        </p:nvSpPr>
        <p:spPr>
          <a:xfrm rot="5400000" flipV="1">
            <a:off x="4581022" y="2083788"/>
            <a:ext cx="345225" cy="202622"/>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145" name="Rectangle 144"/>
          <p:cNvSpPr/>
          <p:nvPr/>
        </p:nvSpPr>
        <p:spPr>
          <a:xfrm rot="5400000" flipV="1">
            <a:off x="4574681" y="2438208"/>
            <a:ext cx="345225" cy="202622"/>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149" name="Straight Connector 148"/>
          <p:cNvCxnSpPr/>
          <p:nvPr/>
        </p:nvCxnSpPr>
        <p:spPr>
          <a:xfrm>
            <a:off x="4754886" y="2737763"/>
            <a:ext cx="9800" cy="66830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51" name="Rectangle 150"/>
          <p:cNvSpPr/>
          <p:nvPr/>
        </p:nvSpPr>
        <p:spPr>
          <a:xfrm>
            <a:off x="4865071" y="1876246"/>
            <a:ext cx="1326214" cy="523220"/>
          </a:xfrm>
          <a:prstGeom prst="rect">
            <a:avLst/>
          </a:prstGeom>
        </p:spPr>
        <p:txBody>
          <a:bodyPr wrap="square">
            <a:spAutoFit/>
          </a:bodyPr>
          <a:lstStyle/>
          <a:p>
            <a:r>
              <a:rPr lang="en-US" sz="1400" i="1" dirty="0" smtClean="0">
                <a:solidFill>
                  <a:srgbClr val="000000"/>
                </a:solidFill>
              </a:rPr>
              <a:t>[d-act] of</a:t>
            </a:r>
          </a:p>
          <a:p>
            <a:r>
              <a:rPr lang="en-US" sz="1400" i="1" dirty="0" smtClean="0">
                <a:solidFill>
                  <a:srgbClr val="000000"/>
                </a:solidFill>
              </a:rPr>
              <a:t> [declaration]</a:t>
            </a:r>
            <a:endParaRPr lang="en-US" sz="1400" dirty="0">
              <a:solidFill>
                <a:srgbClr val="000000"/>
              </a:solidFill>
            </a:endParaRPr>
          </a:p>
        </p:txBody>
      </p:sp>
      <p:cxnSp>
        <p:nvCxnSpPr>
          <p:cNvPr id="152" name="Straight Connector 151"/>
          <p:cNvCxnSpPr/>
          <p:nvPr/>
        </p:nvCxnSpPr>
        <p:spPr>
          <a:xfrm>
            <a:off x="4925752" y="2397130"/>
            <a:ext cx="0" cy="303403"/>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55" name="Oval 154"/>
          <p:cNvSpPr/>
          <p:nvPr/>
        </p:nvSpPr>
        <p:spPr>
          <a:xfrm flipV="1">
            <a:off x="4701114" y="3308439"/>
            <a:ext cx="126298" cy="1436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p:cNvSpPr txBox="1"/>
          <p:nvPr/>
        </p:nvSpPr>
        <p:spPr>
          <a:xfrm>
            <a:off x="3804638" y="1107344"/>
            <a:ext cx="1279317" cy="523220"/>
          </a:xfrm>
          <a:prstGeom prst="rect">
            <a:avLst/>
          </a:prstGeom>
          <a:noFill/>
        </p:spPr>
        <p:txBody>
          <a:bodyPr wrap="none" rtlCol="0">
            <a:spAutoFit/>
          </a:bodyPr>
          <a:lstStyle/>
          <a:p>
            <a:r>
              <a:rPr lang="en-US" sz="1400" i="1" dirty="0">
                <a:solidFill>
                  <a:srgbClr val="FF0000"/>
                </a:solidFill>
              </a:rPr>
              <a:t>blood drawing </a:t>
            </a:r>
            <a:endParaRPr lang="en-US" sz="1400" i="1" dirty="0" smtClean="0">
              <a:solidFill>
                <a:srgbClr val="FF0000"/>
              </a:solidFill>
            </a:endParaRPr>
          </a:p>
          <a:p>
            <a:r>
              <a:rPr lang="en-US" sz="1400" i="1" dirty="0" smtClean="0">
                <a:solidFill>
                  <a:srgbClr val="FF0000"/>
                </a:solidFill>
              </a:rPr>
              <a:t>consent</a:t>
            </a:r>
            <a:endParaRPr lang="en-US" sz="1400" dirty="0">
              <a:solidFill>
                <a:srgbClr val="FF0000"/>
              </a:solidFill>
            </a:endParaRPr>
          </a:p>
        </p:txBody>
      </p:sp>
      <p:sp>
        <p:nvSpPr>
          <p:cNvPr id="9" name="TextBox 8"/>
          <p:cNvSpPr txBox="1"/>
          <p:nvPr/>
        </p:nvSpPr>
        <p:spPr>
          <a:xfrm>
            <a:off x="5582323" y="4208964"/>
            <a:ext cx="3414254" cy="523220"/>
          </a:xfrm>
          <a:prstGeom prst="rect">
            <a:avLst/>
          </a:prstGeom>
          <a:noFill/>
        </p:spPr>
        <p:txBody>
          <a:bodyPr wrap="square" rtlCol="0">
            <a:spAutoFit/>
          </a:bodyPr>
          <a:lstStyle/>
          <a:p>
            <a:r>
              <a:rPr lang="en-US" sz="1400" i="1" dirty="0" smtClean="0">
                <a:solidFill>
                  <a:srgbClr val="FF0000"/>
                </a:solidFill>
              </a:rPr>
              <a:t>[blood </a:t>
            </a:r>
            <a:r>
              <a:rPr lang="en-US" sz="1400" i="1" dirty="0">
                <a:solidFill>
                  <a:srgbClr val="FF0000"/>
                </a:solidFill>
              </a:rPr>
              <a:t>drawing </a:t>
            </a:r>
            <a:r>
              <a:rPr lang="en-US" sz="1400" i="1" dirty="0" smtClean="0">
                <a:solidFill>
                  <a:srgbClr val="FF0000"/>
                </a:solidFill>
              </a:rPr>
              <a:t>consent] authorizes [blood drawing]</a:t>
            </a:r>
            <a:endParaRPr lang="en-US" sz="1400" dirty="0"/>
          </a:p>
        </p:txBody>
      </p:sp>
      <p:sp>
        <p:nvSpPr>
          <p:cNvPr id="14" name="TextBox 13"/>
          <p:cNvSpPr txBox="1"/>
          <p:nvPr/>
        </p:nvSpPr>
        <p:spPr>
          <a:xfrm>
            <a:off x="5575970" y="6017045"/>
            <a:ext cx="3134414" cy="369332"/>
          </a:xfrm>
          <a:prstGeom prst="rect">
            <a:avLst/>
          </a:prstGeom>
          <a:noFill/>
        </p:spPr>
        <p:txBody>
          <a:bodyPr wrap="square" rtlCol="0">
            <a:spAutoFit/>
          </a:bodyPr>
          <a:lstStyle/>
          <a:p>
            <a:r>
              <a:rPr lang="en-US" sz="1400" i="1" dirty="0">
                <a:solidFill>
                  <a:srgbClr val="FF0000"/>
                </a:solidFill>
              </a:rPr>
              <a:t>[nurse</a:t>
            </a:r>
            <a:r>
              <a:rPr lang="en-US" sz="1400" i="1" dirty="0" smtClean="0">
                <a:solidFill>
                  <a:srgbClr val="FF0000"/>
                </a:solidFill>
              </a:rPr>
              <a:t>] carries out [blood drawing</a:t>
            </a:r>
            <a:r>
              <a:rPr lang="en-US" i="1" dirty="0" smtClean="0">
                <a:solidFill>
                  <a:srgbClr val="FF0000"/>
                </a:solidFill>
              </a:rPr>
              <a:t>]</a:t>
            </a:r>
            <a:endParaRPr lang="en-US" dirty="0"/>
          </a:p>
        </p:txBody>
      </p:sp>
      <p:sp>
        <p:nvSpPr>
          <p:cNvPr id="15" name="TextBox 14"/>
          <p:cNvSpPr txBox="1"/>
          <p:nvPr/>
        </p:nvSpPr>
        <p:spPr>
          <a:xfrm>
            <a:off x="2184326" y="6289065"/>
            <a:ext cx="3371248" cy="307777"/>
          </a:xfrm>
          <a:prstGeom prst="rect">
            <a:avLst/>
          </a:prstGeom>
          <a:noFill/>
        </p:spPr>
        <p:txBody>
          <a:bodyPr wrap="none" rtlCol="0">
            <a:spAutoFit/>
          </a:bodyPr>
          <a:lstStyle/>
          <a:p>
            <a:r>
              <a:rPr lang="en-US" sz="1400" i="1" dirty="0">
                <a:solidFill>
                  <a:srgbClr val="FF0000"/>
                </a:solidFill>
              </a:rPr>
              <a:t>[</a:t>
            </a:r>
            <a:r>
              <a:rPr lang="en-US" sz="1400" i="1" dirty="0" smtClean="0">
                <a:solidFill>
                  <a:srgbClr val="FF0000"/>
                </a:solidFill>
              </a:rPr>
              <a:t>patient] performs [</a:t>
            </a:r>
            <a:r>
              <a:rPr lang="en-US" sz="1400" i="1" dirty="0">
                <a:solidFill>
                  <a:srgbClr val="FF0000"/>
                </a:solidFill>
              </a:rPr>
              <a:t>blood </a:t>
            </a:r>
            <a:r>
              <a:rPr lang="en-US" sz="1400" i="1" dirty="0" smtClean="0">
                <a:solidFill>
                  <a:srgbClr val="FF0000"/>
                </a:solidFill>
              </a:rPr>
              <a:t>drawing consent] </a:t>
            </a:r>
            <a:endParaRPr lang="en-US" sz="1400" dirty="0">
              <a:solidFill>
                <a:srgbClr val="FF0000"/>
              </a:solidFill>
            </a:endParaRPr>
          </a:p>
        </p:txBody>
      </p:sp>
      <p:sp>
        <p:nvSpPr>
          <p:cNvPr id="17" name="TextBox 16"/>
          <p:cNvSpPr txBox="1"/>
          <p:nvPr/>
        </p:nvSpPr>
        <p:spPr>
          <a:xfrm>
            <a:off x="2433847" y="4524949"/>
            <a:ext cx="2887936" cy="523220"/>
          </a:xfrm>
          <a:prstGeom prst="rect">
            <a:avLst/>
          </a:prstGeom>
          <a:noFill/>
        </p:spPr>
        <p:txBody>
          <a:bodyPr wrap="square" rtlCol="0">
            <a:spAutoFit/>
          </a:bodyPr>
          <a:lstStyle/>
          <a:p>
            <a:r>
              <a:rPr lang="en-US" sz="1400" i="1" dirty="0" smtClean="0">
                <a:solidFill>
                  <a:srgbClr val="FF0000"/>
                </a:solidFill>
              </a:rPr>
              <a:t>[blood drawing consent letter] of </a:t>
            </a:r>
            <a:r>
              <a:rPr lang="en-US" sz="1400" i="1" dirty="0">
                <a:solidFill>
                  <a:srgbClr val="FF0000"/>
                </a:solidFill>
              </a:rPr>
              <a:t>[blood drawing c</a:t>
            </a:r>
            <a:r>
              <a:rPr lang="en-US" sz="1400" i="1" dirty="0" smtClean="0">
                <a:solidFill>
                  <a:srgbClr val="FF0000"/>
                </a:solidFill>
              </a:rPr>
              <a:t>onsent]</a:t>
            </a:r>
            <a:endParaRPr lang="en-US" sz="1400" i="1" dirty="0">
              <a:solidFill>
                <a:srgbClr val="FF0000"/>
              </a:solidFill>
            </a:endParaRPr>
          </a:p>
        </p:txBody>
      </p:sp>
      <p:sp>
        <p:nvSpPr>
          <p:cNvPr id="84" name="TextBox 83"/>
          <p:cNvSpPr txBox="1"/>
          <p:nvPr/>
        </p:nvSpPr>
        <p:spPr>
          <a:xfrm>
            <a:off x="292580" y="491239"/>
            <a:ext cx="3685177" cy="307777"/>
          </a:xfrm>
          <a:prstGeom prst="rect">
            <a:avLst/>
          </a:prstGeom>
          <a:noFill/>
        </p:spPr>
        <p:txBody>
          <a:bodyPr wrap="square" rtlCol="0">
            <a:spAutoFit/>
          </a:bodyPr>
          <a:lstStyle/>
          <a:p>
            <a:r>
              <a:rPr lang="en-US" sz="1400" i="1" dirty="0" smtClean="0">
                <a:solidFill>
                  <a:srgbClr val="FF0000"/>
                </a:solidFill>
              </a:rPr>
              <a:t>[clerk x ] creates [</a:t>
            </a:r>
            <a:r>
              <a:rPr lang="en-US" sz="1400" i="1" dirty="0">
                <a:solidFill>
                  <a:srgbClr val="FF0000"/>
                </a:solidFill>
              </a:rPr>
              <a:t>blood drawing consent letter</a:t>
            </a:r>
            <a:r>
              <a:rPr lang="en-US" sz="1400" i="1" dirty="0" smtClean="0">
                <a:solidFill>
                  <a:srgbClr val="FF0000"/>
                </a:solidFill>
              </a:rPr>
              <a:t>]</a:t>
            </a:r>
            <a:endParaRPr lang="en-US" sz="1400" i="1" dirty="0">
              <a:solidFill>
                <a:srgbClr val="FF0000"/>
              </a:solidFill>
            </a:endParaRPr>
          </a:p>
        </p:txBody>
      </p:sp>
      <p:sp>
        <p:nvSpPr>
          <p:cNvPr id="82" name="Rectangle 81"/>
          <p:cNvSpPr/>
          <p:nvPr/>
        </p:nvSpPr>
        <p:spPr>
          <a:xfrm>
            <a:off x="2205436" y="2161929"/>
            <a:ext cx="2244602" cy="523220"/>
          </a:xfrm>
          <a:prstGeom prst="rect">
            <a:avLst/>
          </a:prstGeom>
        </p:spPr>
        <p:txBody>
          <a:bodyPr wrap="square">
            <a:spAutoFit/>
          </a:bodyPr>
          <a:lstStyle/>
          <a:p>
            <a:r>
              <a:rPr lang="en-US" sz="1400" i="1" dirty="0" smtClean="0"/>
              <a:t>[document act template]</a:t>
            </a:r>
            <a:endParaRPr lang="en-US" sz="1400" i="1" dirty="0"/>
          </a:p>
          <a:p>
            <a:r>
              <a:rPr lang="en-US" sz="1400" i="1" dirty="0" smtClean="0"/>
              <a:t>registers [declaration]</a:t>
            </a:r>
            <a:endParaRPr lang="en-US" sz="1400" dirty="0"/>
          </a:p>
        </p:txBody>
      </p:sp>
      <p:sp>
        <p:nvSpPr>
          <p:cNvPr id="18" name="Rectangle 17"/>
          <p:cNvSpPr/>
          <p:nvPr/>
        </p:nvSpPr>
        <p:spPr>
          <a:xfrm>
            <a:off x="4805178" y="2639425"/>
            <a:ext cx="1929224" cy="738664"/>
          </a:xfrm>
          <a:prstGeom prst="rect">
            <a:avLst/>
          </a:prstGeom>
        </p:spPr>
        <p:txBody>
          <a:bodyPr wrap="square">
            <a:spAutoFit/>
          </a:bodyPr>
          <a:lstStyle/>
          <a:p>
            <a:r>
              <a:rPr lang="en-US" sz="1400" i="1" dirty="0" smtClean="0">
                <a:solidFill>
                  <a:srgbClr val="FF0000"/>
                </a:solidFill>
              </a:rPr>
              <a:t>[blood </a:t>
            </a:r>
            <a:r>
              <a:rPr lang="en-US" sz="1400" i="1" dirty="0">
                <a:solidFill>
                  <a:srgbClr val="FF0000"/>
                </a:solidFill>
              </a:rPr>
              <a:t>drawing </a:t>
            </a:r>
            <a:r>
              <a:rPr lang="en-US" sz="1400" i="1" dirty="0" smtClean="0">
                <a:solidFill>
                  <a:srgbClr val="FF0000"/>
                </a:solidFill>
              </a:rPr>
              <a:t>consent] of  </a:t>
            </a:r>
            <a:r>
              <a:rPr lang="en-US" sz="1400" i="1" dirty="0">
                <a:solidFill>
                  <a:srgbClr val="FF0000"/>
                </a:solidFill>
              </a:rPr>
              <a:t>[blood </a:t>
            </a:r>
            <a:r>
              <a:rPr lang="en-US" sz="1400" i="1" dirty="0" smtClean="0">
                <a:solidFill>
                  <a:srgbClr val="FF0000"/>
                </a:solidFill>
              </a:rPr>
              <a:t>drawing consent</a:t>
            </a:r>
            <a:r>
              <a:rPr lang="en-US" sz="1400" i="1" dirty="0">
                <a:solidFill>
                  <a:srgbClr val="FF0000"/>
                </a:solidFill>
              </a:rPr>
              <a:t>] </a:t>
            </a:r>
            <a:endParaRPr lang="en-US" sz="1400" dirty="0">
              <a:solidFill>
                <a:srgbClr val="FF0000"/>
              </a:solidFill>
            </a:endParaRPr>
          </a:p>
        </p:txBody>
      </p:sp>
      <p:sp>
        <p:nvSpPr>
          <p:cNvPr id="2" name="TextBox 1"/>
          <p:cNvSpPr txBox="1"/>
          <p:nvPr/>
        </p:nvSpPr>
        <p:spPr>
          <a:xfrm>
            <a:off x="1674598" y="63194"/>
            <a:ext cx="4526034" cy="369332"/>
          </a:xfrm>
          <a:prstGeom prst="rect">
            <a:avLst/>
          </a:prstGeom>
          <a:noFill/>
        </p:spPr>
        <p:txBody>
          <a:bodyPr wrap="square" rtlCol="0">
            <a:spAutoFit/>
          </a:bodyPr>
          <a:lstStyle/>
          <a:p>
            <a:r>
              <a:rPr lang="en-US" dirty="0" smtClean="0"/>
              <a:t>OFD -  BFO perspective of D-act ontology</a:t>
            </a:r>
            <a:endParaRPr lang="en-US" dirty="0"/>
          </a:p>
        </p:txBody>
      </p:sp>
    </p:spTree>
    <p:extLst>
      <p:ext uri="{BB962C8B-B14F-4D97-AF65-F5344CB8AC3E}">
        <p14:creationId xmlns:p14="http://schemas.microsoft.com/office/powerpoint/2010/main" val="15626750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7045" y="666399"/>
            <a:ext cx="1183840" cy="2923206"/>
          </a:xfrm>
          <a:prstGeom prst="rect">
            <a:avLst/>
          </a:prstGeom>
          <a:solidFill>
            <a:schemeClr val="bg1">
              <a:lumMod val="85000"/>
            </a:schemeClr>
          </a:solidFill>
          <a:ln>
            <a:solidFill>
              <a:schemeClr val="bg1">
                <a:lumMod val="6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rPr>
              <a:t>blood </a:t>
            </a:r>
            <a:r>
              <a:rPr lang="en-US" sz="1400" dirty="0" err="1" smtClean="0">
                <a:solidFill>
                  <a:srgbClr val="000000"/>
                </a:solidFill>
              </a:rPr>
              <a:t>drawee</a:t>
            </a:r>
            <a:endParaRPr lang="en-US" sz="1400" dirty="0">
              <a:solidFill>
                <a:srgbClr val="000000"/>
              </a:solidFill>
            </a:endParaRPr>
          </a:p>
        </p:txBody>
      </p:sp>
      <p:sp>
        <p:nvSpPr>
          <p:cNvPr id="3" name="TextBox 2"/>
          <p:cNvSpPr txBox="1"/>
          <p:nvPr/>
        </p:nvSpPr>
        <p:spPr>
          <a:xfrm>
            <a:off x="2115952" y="297067"/>
            <a:ext cx="675298" cy="369332"/>
          </a:xfrm>
          <a:prstGeom prst="rect">
            <a:avLst/>
          </a:prstGeom>
          <a:noFill/>
        </p:spPr>
        <p:txBody>
          <a:bodyPr wrap="none" rtlCol="0">
            <a:spAutoFit/>
          </a:bodyPr>
          <a:lstStyle/>
          <a:p>
            <a:r>
              <a:rPr lang="en-US" dirty="0" smtClean="0"/>
              <a:t>CA01</a:t>
            </a:r>
            <a:endParaRPr lang="en-US" dirty="0"/>
          </a:p>
        </p:txBody>
      </p:sp>
      <p:cxnSp>
        <p:nvCxnSpPr>
          <p:cNvPr id="5" name="Straight Connector 4"/>
          <p:cNvCxnSpPr/>
          <p:nvPr/>
        </p:nvCxnSpPr>
        <p:spPr>
          <a:xfrm>
            <a:off x="3100885" y="1510216"/>
            <a:ext cx="545123"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7" name="Oval 6"/>
          <p:cNvSpPr/>
          <p:nvPr/>
        </p:nvSpPr>
        <p:spPr>
          <a:xfrm>
            <a:off x="3646008" y="1072109"/>
            <a:ext cx="1032790" cy="963870"/>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ln>
                <a:solidFill>
                  <a:srgbClr val="FF0000"/>
                </a:solidFill>
              </a:ln>
              <a:solidFill>
                <a:srgbClr val="000000"/>
              </a:solidFill>
            </a:endParaRPr>
          </a:p>
        </p:txBody>
      </p:sp>
      <p:sp>
        <p:nvSpPr>
          <p:cNvPr id="8" name="Diamond 7"/>
          <p:cNvSpPr/>
          <p:nvPr/>
        </p:nvSpPr>
        <p:spPr>
          <a:xfrm>
            <a:off x="3646008" y="1072109"/>
            <a:ext cx="1032790" cy="963870"/>
          </a:xfrm>
          <a:prstGeom prst="diamond">
            <a:avLst/>
          </a:prstGeom>
          <a:noFill/>
          <a:ln>
            <a:solidFill>
              <a:srgbClr val="DA222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5319491" y="703385"/>
            <a:ext cx="1221930" cy="2758152"/>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sp>
        <p:nvSpPr>
          <p:cNvPr id="23" name="TextBox 22"/>
          <p:cNvSpPr txBox="1"/>
          <p:nvPr/>
        </p:nvSpPr>
        <p:spPr>
          <a:xfrm>
            <a:off x="5499412" y="390385"/>
            <a:ext cx="552217" cy="369332"/>
          </a:xfrm>
          <a:prstGeom prst="rect">
            <a:avLst/>
          </a:prstGeom>
          <a:noFill/>
        </p:spPr>
        <p:txBody>
          <a:bodyPr wrap="none" rtlCol="0">
            <a:spAutoFit/>
          </a:bodyPr>
          <a:lstStyle/>
          <a:p>
            <a:r>
              <a:rPr lang="en-US" dirty="0" smtClean="0"/>
              <a:t>A01</a:t>
            </a:r>
            <a:endParaRPr lang="en-US" dirty="0"/>
          </a:p>
        </p:txBody>
      </p:sp>
      <p:sp>
        <p:nvSpPr>
          <p:cNvPr id="26" name="TextBox 25"/>
          <p:cNvSpPr txBox="1"/>
          <p:nvPr/>
        </p:nvSpPr>
        <p:spPr>
          <a:xfrm>
            <a:off x="5598002" y="1599617"/>
            <a:ext cx="823843" cy="738664"/>
          </a:xfrm>
          <a:prstGeom prst="rect">
            <a:avLst/>
          </a:prstGeom>
          <a:noFill/>
        </p:spPr>
        <p:txBody>
          <a:bodyPr wrap="square" rtlCol="0">
            <a:spAutoFit/>
          </a:bodyPr>
          <a:lstStyle/>
          <a:p>
            <a:r>
              <a:rPr lang="en-US" sz="1400" dirty="0"/>
              <a:t>blood</a:t>
            </a:r>
          </a:p>
          <a:p>
            <a:r>
              <a:rPr lang="en-US" sz="1400" dirty="0" smtClean="0"/>
              <a:t>drawing realizer</a:t>
            </a:r>
            <a:endParaRPr lang="en-US" sz="1400" dirty="0"/>
          </a:p>
        </p:txBody>
      </p:sp>
      <p:cxnSp>
        <p:nvCxnSpPr>
          <p:cNvPr id="27" name="Straight Connector 26"/>
          <p:cNvCxnSpPr/>
          <p:nvPr/>
        </p:nvCxnSpPr>
        <p:spPr>
          <a:xfrm>
            <a:off x="4678798" y="1510216"/>
            <a:ext cx="632898"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a:stCxn id="39" idx="3"/>
          </p:cNvCxnSpPr>
          <p:nvPr/>
        </p:nvCxnSpPr>
        <p:spPr>
          <a:xfrm>
            <a:off x="4748735" y="3260488"/>
            <a:ext cx="570757" cy="9065"/>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3043956" y="3190603"/>
            <a:ext cx="168306" cy="176708"/>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Rectangle 87"/>
          <p:cNvSpPr/>
          <p:nvPr/>
        </p:nvSpPr>
        <p:spPr>
          <a:xfrm>
            <a:off x="3174715" y="483339"/>
            <a:ext cx="2218607" cy="523220"/>
          </a:xfrm>
          <a:prstGeom prst="rect">
            <a:avLst/>
          </a:prstGeom>
        </p:spPr>
        <p:txBody>
          <a:bodyPr wrap="square">
            <a:spAutoFit/>
          </a:bodyPr>
          <a:lstStyle/>
          <a:p>
            <a:r>
              <a:rPr lang="en-US" sz="1400" dirty="0" smtClean="0"/>
              <a:t>blood drawing  consent realization</a:t>
            </a:r>
          </a:p>
        </p:txBody>
      </p:sp>
      <p:sp>
        <p:nvSpPr>
          <p:cNvPr id="44" name="Rectangle 43"/>
          <p:cNvSpPr/>
          <p:nvPr/>
        </p:nvSpPr>
        <p:spPr>
          <a:xfrm>
            <a:off x="5227543" y="1438973"/>
            <a:ext cx="168306" cy="160644"/>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3" name="Straight Connector 32"/>
          <p:cNvCxnSpPr/>
          <p:nvPr/>
        </p:nvCxnSpPr>
        <p:spPr>
          <a:xfrm>
            <a:off x="3128109" y="3269553"/>
            <a:ext cx="765028"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5" name="Oval 34"/>
          <p:cNvSpPr/>
          <p:nvPr/>
        </p:nvSpPr>
        <p:spPr>
          <a:xfrm>
            <a:off x="3701179" y="2783064"/>
            <a:ext cx="1032790" cy="963870"/>
          </a:xfrm>
          <a:prstGeom prst="ellipse">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ln>
                <a:solidFill>
                  <a:srgbClr val="FF0000"/>
                </a:solidFill>
              </a:ln>
              <a:solidFill>
                <a:srgbClr val="000000"/>
              </a:solidFill>
            </a:endParaRPr>
          </a:p>
        </p:txBody>
      </p:sp>
      <p:sp>
        <p:nvSpPr>
          <p:cNvPr id="39" name="Diamond 38"/>
          <p:cNvSpPr/>
          <p:nvPr/>
        </p:nvSpPr>
        <p:spPr>
          <a:xfrm>
            <a:off x="3715945" y="2778553"/>
            <a:ext cx="1032790" cy="963870"/>
          </a:xfrm>
          <a:prstGeom prst="diamond">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7211099" y="1226473"/>
            <a:ext cx="1032790" cy="963870"/>
          </a:xfrm>
          <a:prstGeom prst="ellipse">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ln>
                <a:solidFill>
                  <a:srgbClr val="FF0000"/>
                </a:solidFill>
              </a:ln>
              <a:solidFill>
                <a:schemeClr val="tx1"/>
              </a:solidFill>
            </a:endParaRPr>
          </a:p>
        </p:txBody>
      </p:sp>
      <p:sp>
        <p:nvSpPr>
          <p:cNvPr id="41" name="Diamond 40"/>
          <p:cNvSpPr/>
          <p:nvPr/>
        </p:nvSpPr>
        <p:spPr>
          <a:xfrm>
            <a:off x="7211099" y="1226473"/>
            <a:ext cx="1032790" cy="963870"/>
          </a:xfrm>
          <a:prstGeom prst="diamond">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7500540" y="1524984"/>
            <a:ext cx="455548" cy="307777"/>
          </a:xfrm>
          <a:prstGeom prst="rect">
            <a:avLst/>
          </a:prstGeom>
          <a:noFill/>
        </p:spPr>
        <p:txBody>
          <a:bodyPr wrap="none" rtlCol="0">
            <a:spAutoFit/>
          </a:bodyPr>
          <a:lstStyle/>
          <a:p>
            <a:r>
              <a:rPr lang="en-US" sz="1400" b="1" dirty="0" smtClean="0"/>
              <a:t>T03</a:t>
            </a:r>
            <a:endParaRPr lang="en-US" sz="1400" b="1" dirty="0"/>
          </a:p>
        </p:txBody>
      </p:sp>
      <p:sp>
        <p:nvSpPr>
          <p:cNvPr id="24" name="TextBox 23"/>
          <p:cNvSpPr txBox="1"/>
          <p:nvPr/>
        </p:nvSpPr>
        <p:spPr>
          <a:xfrm>
            <a:off x="4001626" y="3115664"/>
            <a:ext cx="454146" cy="307777"/>
          </a:xfrm>
          <a:prstGeom prst="rect">
            <a:avLst/>
          </a:prstGeom>
          <a:noFill/>
        </p:spPr>
        <p:txBody>
          <a:bodyPr wrap="none" rtlCol="0">
            <a:spAutoFit/>
          </a:bodyPr>
          <a:lstStyle/>
          <a:p>
            <a:r>
              <a:rPr lang="en-US" sz="1400" b="1" dirty="0" smtClean="0"/>
              <a:t>T02</a:t>
            </a:r>
            <a:endParaRPr lang="en-US" sz="1400" b="1" dirty="0"/>
          </a:p>
        </p:txBody>
      </p:sp>
      <p:sp>
        <p:nvSpPr>
          <p:cNvPr id="25" name="TextBox 24"/>
          <p:cNvSpPr txBox="1"/>
          <p:nvPr/>
        </p:nvSpPr>
        <p:spPr>
          <a:xfrm>
            <a:off x="3953617" y="1356327"/>
            <a:ext cx="454146" cy="307777"/>
          </a:xfrm>
          <a:prstGeom prst="rect">
            <a:avLst/>
          </a:prstGeom>
          <a:noFill/>
        </p:spPr>
        <p:txBody>
          <a:bodyPr wrap="none" rtlCol="0">
            <a:spAutoFit/>
          </a:bodyPr>
          <a:lstStyle/>
          <a:p>
            <a:r>
              <a:rPr lang="en-US" sz="1400" b="1" dirty="0" smtClean="0"/>
              <a:t>T01</a:t>
            </a:r>
            <a:endParaRPr lang="en-US" sz="1400" b="1" dirty="0"/>
          </a:p>
        </p:txBody>
      </p:sp>
      <p:sp>
        <p:nvSpPr>
          <p:cNvPr id="29" name="TextBox 28"/>
          <p:cNvSpPr txBox="1"/>
          <p:nvPr/>
        </p:nvSpPr>
        <p:spPr>
          <a:xfrm>
            <a:off x="7106129" y="2584555"/>
            <a:ext cx="1235760" cy="523220"/>
          </a:xfrm>
          <a:prstGeom prst="rect">
            <a:avLst/>
          </a:prstGeom>
          <a:noFill/>
        </p:spPr>
        <p:txBody>
          <a:bodyPr wrap="none" rtlCol="0">
            <a:spAutoFit/>
          </a:bodyPr>
          <a:lstStyle/>
          <a:p>
            <a:r>
              <a:rPr lang="en-US" sz="1400" dirty="0" smtClean="0"/>
              <a:t>blood drawing</a:t>
            </a:r>
          </a:p>
          <a:p>
            <a:r>
              <a:rPr lang="en-US" sz="1400" dirty="0" smtClean="0"/>
              <a:t> management</a:t>
            </a:r>
            <a:endParaRPr lang="en-US" sz="1400" dirty="0"/>
          </a:p>
        </p:txBody>
      </p:sp>
      <p:sp>
        <p:nvSpPr>
          <p:cNvPr id="42" name="TextBox 41"/>
          <p:cNvSpPr txBox="1"/>
          <p:nvPr/>
        </p:nvSpPr>
        <p:spPr>
          <a:xfrm>
            <a:off x="3423614" y="2208981"/>
            <a:ext cx="1827055" cy="523220"/>
          </a:xfrm>
          <a:prstGeom prst="rect">
            <a:avLst/>
          </a:prstGeom>
          <a:noFill/>
        </p:spPr>
        <p:txBody>
          <a:bodyPr wrap="none" rtlCol="0">
            <a:spAutoFit/>
          </a:bodyPr>
          <a:lstStyle/>
          <a:p>
            <a:r>
              <a:rPr lang="en-US" sz="1400" dirty="0" smtClean="0"/>
              <a:t>blood drawing </a:t>
            </a:r>
          </a:p>
          <a:p>
            <a:r>
              <a:rPr lang="en-US" sz="1400" dirty="0" smtClean="0"/>
              <a:t> consent letter singing</a:t>
            </a:r>
            <a:endParaRPr lang="en-US" sz="1400" dirty="0"/>
          </a:p>
        </p:txBody>
      </p:sp>
      <p:cxnSp>
        <p:nvCxnSpPr>
          <p:cNvPr id="10" name="Elbow Connector 9"/>
          <p:cNvCxnSpPr>
            <a:endCxn id="40" idx="0"/>
          </p:cNvCxnSpPr>
          <p:nvPr/>
        </p:nvCxnSpPr>
        <p:spPr>
          <a:xfrm>
            <a:off x="6541421" y="1006559"/>
            <a:ext cx="1186073" cy="219914"/>
          </a:xfrm>
          <a:prstGeom prst="bentConnector2">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1" name="Alternate Process 30"/>
          <p:cNvSpPr/>
          <p:nvPr/>
        </p:nvSpPr>
        <p:spPr>
          <a:xfrm>
            <a:off x="6677599" y="4316625"/>
            <a:ext cx="1373772"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t>CONSENT</a:t>
            </a:r>
            <a:endParaRPr lang="en-US" sz="1400" dirty="0"/>
          </a:p>
        </p:txBody>
      </p:sp>
      <p:sp>
        <p:nvSpPr>
          <p:cNvPr id="45" name="Rectangle 44"/>
          <p:cNvSpPr/>
          <p:nvPr/>
        </p:nvSpPr>
        <p:spPr>
          <a:xfrm rot="10800000" flipV="1">
            <a:off x="4976995" y="4652433"/>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46" name="Rectangle 45"/>
          <p:cNvSpPr/>
          <p:nvPr/>
        </p:nvSpPr>
        <p:spPr>
          <a:xfrm rot="10800000" flipV="1">
            <a:off x="4570149" y="4656131"/>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50" name="Oval 49"/>
          <p:cNvSpPr/>
          <p:nvPr/>
        </p:nvSpPr>
        <p:spPr>
          <a:xfrm>
            <a:off x="6613191" y="4717623"/>
            <a:ext cx="128815" cy="104997"/>
          </a:xfrm>
          <a:prstGeom prst="ellipse">
            <a:avLst/>
          </a:prstGeom>
          <a:solidFill>
            <a:schemeClr val="tx2">
              <a:lumMod val="5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TextBox 50"/>
          <p:cNvSpPr txBox="1"/>
          <p:nvPr/>
        </p:nvSpPr>
        <p:spPr>
          <a:xfrm>
            <a:off x="4068546" y="4880814"/>
            <a:ext cx="1983083" cy="307777"/>
          </a:xfrm>
          <a:prstGeom prst="rect">
            <a:avLst/>
          </a:prstGeom>
          <a:noFill/>
        </p:spPr>
        <p:txBody>
          <a:bodyPr wrap="square" rtlCol="0">
            <a:spAutoFit/>
          </a:bodyPr>
          <a:lstStyle/>
          <a:p>
            <a:r>
              <a:rPr lang="en-US" sz="1400" i="1" dirty="0" smtClean="0"/>
              <a:t>[consent] of [patient]</a:t>
            </a:r>
            <a:endParaRPr lang="en-US" sz="1400" dirty="0" smtClean="0"/>
          </a:p>
        </p:txBody>
      </p:sp>
      <p:sp>
        <p:nvSpPr>
          <p:cNvPr id="56" name="Alternate Process 55"/>
          <p:cNvSpPr/>
          <p:nvPr/>
        </p:nvSpPr>
        <p:spPr>
          <a:xfrm>
            <a:off x="1331964" y="4362266"/>
            <a:ext cx="1576438" cy="85868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7" name="TextBox 56"/>
          <p:cNvSpPr txBox="1"/>
          <p:nvPr/>
        </p:nvSpPr>
        <p:spPr>
          <a:xfrm>
            <a:off x="1331964" y="4599818"/>
            <a:ext cx="1460513" cy="307777"/>
          </a:xfrm>
          <a:prstGeom prst="rect">
            <a:avLst/>
          </a:prstGeom>
          <a:noFill/>
        </p:spPr>
        <p:txBody>
          <a:bodyPr wrap="square" rtlCol="0">
            <a:spAutoFit/>
          </a:bodyPr>
          <a:lstStyle/>
          <a:p>
            <a:pPr algn="ctr"/>
            <a:r>
              <a:rPr lang="en-US" sz="1400" dirty="0" smtClean="0"/>
              <a:t>PATIENT</a:t>
            </a:r>
          </a:p>
        </p:txBody>
      </p:sp>
      <p:cxnSp>
        <p:nvCxnSpPr>
          <p:cNvPr id="106" name="Straight Connector 105"/>
          <p:cNvCxnSpPr/>
          <p:nvPr/>
        </p:nvCxnSpPr>
        <p:spPr>
          <a:xfrm>
            <a:off x="4984080" y="4564950"/>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60" name="Rectangle 59"/>
          <p:cNvSpPr/>
          <p:nvPr/>
        </p:nvSpPr>
        <p:spPr>
          <a:xfrm>
            <a:off x="1019255" y="6117554"/>
            <a:ext cx="4049401" cy="307777"/>
          </a:xfrm>
          <a:prstGeom prst="rect">
            <a:avLst/>
          </a:prstGeom>
        </p:spPr>
        <p:txBody>
          <a:bodyPr wrap="square">
            <a:spAutoFit/>
          </a:bodyPr>
          <a:lstStyle/>
          <a:p>
            <a:r>
              <a:rPr lang="en-US" sz="1400" i="1" dirty="0" smtClean="0">
                <a:solidFill>
                  <a:srgbClr val="FF0000"/>
                </a:solidFill>
              </a:rPr>
              <a:t> [</a:t>
            </a:r>
            <a:r>
              <a:rPr lang="en-US" sz="1400" i="1" dirty="0">
                <a:solidFill>
                  <a:srgbClr val="FF0000"/>
                </a:solidFill>
              </a:rPr>
              <a:t>blood </a:t>
            </a:r>
            <a:r>
              <a:rPr lang="en-US" sz="1400" i="1" dirty="0" smtClean="0">
                <a:solidFill>
                  <a:srgbClr val="FF0000"/>
                </a:solidFill>
              </a:rPr>
              <a:t>drawing consent letter #235] was signed</a:t>
            </a:r>
            <a:endParaRPr lang="en-US" sz="1400" dirty="0">
              <a:solidFill>
                <a:srgbClr val="FF0000"/>
              </a:solidFill>
            </a:endParaRPr>
          </a:p>
        </p:txBody>
      </p:sp>
      <p:sp>
        <p:nvSpPr>
          <p:cNvPr id="61" name="Rectangle 60"/>
          <p:cNvSpPr/>
          <p:nvPr/>
        </p:nvSpPr>
        <p:spPr>
          <a:xfrm>
            <a:off x="3212262" y="5115122"/>
            <a:ext cx="4116958" cy="307777"/>
          </a:xfrm>
          <a:prstGeom prst="rect">
            <a:avLst/>
          </a:prstGeom>
        </p:spPr>
        <p:txBody>
          <a:bodyPr wrap="square">
            <a:spAutoFit/>
          </a:bodyPr>
          <a:lstStyle/>
          <a:p>
            <a:r>
              <a:rPr lang="en-US" sz="1400" i="1" dirty="0">
                <a:solidFill>
                  <a:srgbClr val="FF0000"/>
                </a:solidFill>
              </a:rPr>
              <a:t>[blood drawing consent</a:t>
            </a:r>
            <a:r>
              <a:rPr lang="en-US" sz="1400" i="1" dirty="0" smtClean="0">
                <a:solidFill>
                  <a:srgbClr val="FF0000"/>
                </a:solidFill>
              </a:rPr>
              <a:t>] of [patient #111]</a:t>
            </a:r>
            <a:endParaRPr lang="en-US" sz="1400" dirty="0">
              <a:solidFill>
                <a:srgbClr val="FF0000"/>
              </a:solidFill>
            </a:endParaRPr>
          </a:p>
        </p:txBody>
      </p:sp>
      <p:cxnSp>
        <p:nvCxnSpPr>
          <p:cNvPr id="70" name="Straight Connector 69"/>
          <p:cNvCxnSpPr/>
          <p:nvPr/>
        </p:nvCxnSpPr>
        <p:spPr>
          <a:xfrm flipV="1">
            <a:off x="5385551" y="4766031"/>
            <a:ext cx="1301916" cy="3923"/>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73" name="Decision 72"/>
          <p:cNvSpPr/>
          <p:nvPr/>
        </p:nvSpPr>
        <p:spPr>
          <a:xfrm>
            <a:off x="2085715" y="5554386"/>
            <a:ext cx="623469" cy="563168"/>
          </a:xfrm>
          <a:prstGeom prst="flowChartDecision">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5" name="Elbow Connector 74"/>
          <p:cNvCxnSpPr>
            <a:stCxn id="57" idx="1"/>
          </p:cNvCxnSpPr>
          <p:nvPr/>
        </p:nvCxnSpPr>
        <p:spPr>
          <a:xfrm rot="10800000" flipH="1" flipV="1">
            <a:off x="1331964" y="4753707"/>
            <a:ext cx="768870" cy="1067144"/>
          </a:xfrm>
          <a:prstGeom prst="bentConnector4">
            <a:avLst>
              <a:gd name="adj1" fmla="val -29732"/>
              <a:gd name="adj2" fmla="val 101128"/>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97" name="Straight Connector 96"/>
          <p:cNvCxnSpPr>
            <a:stCxn id="56" idx="3"/>
            <a:endCxn id="46" idx="3"/>
          </p:cNvCxnSpPr>
          <p:nvPr/>
        </p:nvCxnSpPr>
        <p:spPr>
          <a:xfrm flipV="1">
            <a:off x="2908402" y="4783111"/>
            <a:ext cx="1661747" cy="849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2" name="Elbow Connector 101"/>
          <p:cNvCxnSpPr>
            <a:endCxn id="41" idx="2"/>
          </p:cNvCxnSpPr>
          <p:nvPr/>
        </p:nvCxnSpPr>
        <p:spPr>
          <a:xfrm flipV="1">
            <a:off x="6541421" y="2190343"/>
            <a:ext cx="1186073" cy="279806"/>
          </a:xfrm>
          <a:prstGeom prst="bentConnector2">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12" name="Rectangle 111"/>
          <p:cNvSpPr/>
          <p:nvPr/>
        </p:nvSpPr>
        <p:spPr>
          <a:xfrm>
            <a:off x="6468583" y="2377509"/>
            <a:ext cx="168306" cy="160644"/>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7255693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About</a:t>
            </a:r>
            <a:r>
              <a:rPr lang="pt-BR" dirty="0" smtClean="0"/>
              <a:t> me</a:t>
            </a:r>
            <a:endParaRPr lang="pt-BR" dirty="0"/>
          </a:p>
        </p:txBody>
      </p:sp>
      <p:sp>
        <p:nvSpPr>
          <p:cNvPr id="3" name="Espaço Reservado para Conteúdo 2"/>
          <p:cNvSpPr>
            <a:spLocks noGrp="1"/>
          </p:cNvSpPr>
          <p:nvPr>
            <p:ph sz="quarter" idx="1"/>
          </p:nvPr>
        </p:nvSpPr>
        <p:spPr>
          <a:xfrm>
            <a:off x="359532" y="1556792"/>
            <a:ext cx="8100900" cy="3312368"/>
          </a:xfrm>
        </p:spPr>
        <p:txBody>
          <a:bodyPr>
            <a:normAutofit/>
          </a:bodyPr>
          <a:lstStyle/>
          <a:p>
            <a:pPr marL="0" indent="0">
              <a:buNone/>
            </a:pPr>
            <a:r>
              <a:rPr lang="pt-BR" sz="2600" dirty="0" smtClean="0"/>
              <a:t>Kátia C. Coelho</a:t>
            </a:r>
          </a:p>
          <a:p>
            <a:pPr>
              <a:lnSpc>
                <a:spcPct val="160000"/>
              </a:lnSpc>
            </a:pPr>
            <a:r>
              <a:rPr lang="pt-BR" sz="2200" dirty="0" smtClean="0"/>
              <a:t>PhD Candidate in </a:t>
            </a:r>
            <a:r>
              <a:rPr lang="pt-BR" sz="2200" dirty="0" err="1" smtClean="0"/>
              <a:t>Information</a:t>
            </a:r>
            <a:r>
              <a:rPr lang="pt-BR" sz="2200" dirty="0" smtClean="0"/>
              <a:t> Science </a:t>
            </a:r>
            <a:r>
              <a:rPr lang="pt-BR" sz="2200" dirty="0" err="1" smtClean="0"/>
              <a:t>at</a:t>
            </a:r>
            <a:r>
              <a:rPr lang="pt-BR" sz="2200" dirty="0" smtClean="0"/>
              <a:t> </a:t>
            </a:r>
            <a:r>
              <a:rPr lang="pt-BR" sz="2200" dirty="0" err="1" smtClean="0"/>
              <a:t>School</a:t>
            </a:r>
            <a:r>
              <a:rPr lang="pt-BR" sz="2200" dirty="0" smtClean="0"/>
              <a:t> </a:t>
            </a:r>
            <a:r>
              <a:rPr lang="pt-BR" sz="2200" dirty="0" err="1" smtClean="0"/>
              <a:t>of</a:t>
            </a:r>
            <a:r>
              <a:rPr lang="pt-BR" sz="2200" dirty="0" smtClean="0"/>
              <a:t> </a:t>
            </a:r>
            <a:r>
              <a:rPr lang="pt-BR" sz="2200" dirty="0" err="1" smtClean="0"/>
              <a:t>Information</a:t>
            </a:r>
            <a:r>
              <a:rPr lang="pt-BR" sz="2200" dirty="0" smtClean="0"/>
              <a:t> Science - Federal </a:t>
            </a:r>
            <a:r>
              <a:rPr lang="pt-BR" sz="2200" dirty="0" err="1" smtClean="0"/>
              <a:t>University</a:t>
            </a:r>
            <a:r>
              <a:rPr lang="pt-BR" sz="2200" dirty="0" smtClean="0"/>
              <a:t> </a:t>
            </a:r>
            <a:r>
              <a:rPr lang="pt-BR" sz="2200" dirty="0" err="1" smtClean="0"/>
              <a:t>of</a:t>
            </a:r>
            <a:r>
              <a:rPr lang="pt-BR" sz="2200" dirty="0" smtClean="0"/>
              <a:t> Minas Gerais, </a:t>
            </a:r>
            <a:r>
              <a:rPr lang="pt-BR" sz="2200" dirty="0" err="1" smtClean="0"/>
              <a:t>Brazil</a:t>
            </a:r>
            <a:endParaRPr lang="pt-BR" sz="2200" dirty="0" smtClean="0"/>
          </a:p>
          <a:p>
            <a:pPr>
              <a:lnSpc>
                <a:spcPct val="160000"/>
              </a:lnSpc>
            </a:pPr>
            <a:r>
              <a:rPr lang="en-US" sz="2200" dirty="0" smtClean="0"/>
              <a:t>Job and research: at Foundation Center of Hematology and Blood Transfusion of Minas </a:t>
            </a:r>
            <a:r>
              <a:rPr lang="en-US" sz="2200" dirty="0" err="1" smtClean="0"/>
              <a:t>Gerais</a:t>
            </a:r>
            <a:r>
              <a:rPr lang="en-US" sz="2200" dirty="0" smtClean="0"/>
              <a:t>, Brazil - </a:t>
            </a:r>
            <a:r>
              <a:rPr lang="en-US" sz="2000" dirty="0" smtClean="0"/>
              <a:t>Hemominas Foundation </a:t>
            </a:r>
            <a:endParaRPr lang="en-US" sz="1800" dirty="0" smtClean="0"/>
          </a:p>
        </p:txBody>
      </p:sp>
    </p:spTree>
    <p:extLst>
      <p:ext uri="{BB962C8B-B14F-4D97-AF65-F5344CB8AC3E}">
        <p14:creationId xmlns:p14="http://schemas.microsoft.com/office/powerpoint/2010/main" val="3524201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1" name="Straight Connector 90"/>
          <p:cNvCxnSpPr/>
          <p:nvPr/>
        </p:nvCxnSpPr>
        <p:spPr>
          <a:xfrm>
            <a:off x="2020649" y="4147568"/>
            <a:ext cx="0" cy="298164"/>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40" name="Elbow Connector 39"/>
          <p:cNvCxnSpPr>
            <a:stCxn id="144" idx="6"/>
            <a:endCxn id="120" idx="1"/>
          </p:cNvCxnSpPr>
          <p:nvPr/>
        </p:nvCxnSpPr>
        <p:spPr>
          <a:xfrm>
            <a:off x="5229904" y="4701144"/>
            <a:ext cx="892502" cy="3981"/>
          </a:xfrm>
          <a:prstGeom prst="bentConnector3">
            <a:avLst>
              <a:gd name="adj1" fmla="val 50000"/>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57" name="Oval 56"/>
          <p:cNvSpPr/>
          <p:nvPr/>
        </p:nvSpPr>
        <p:spPr>
          <a:xfrm>
            <a:off x="1851971" y="3823012"/>
            <a:ext cx="337355" cy="324556"/>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3" name="Straight Connector 32"/>
          <p:cNvCxnSpPr>
            <a:endCxn id="134" idx="2"/>
          </p:cNvCxnSpPr>
          <p:nvPr/>
        </p:nvCxnSpPr>
        <p:spPr>
          <a:xfrm flipV="1">
            <a:off x="4548154" y="3733971"/>
            <a:ext cx="0" cy="61152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4543641" y="2857940"/>
            <a:ext cx="4640" cy="582245"/>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38" name="Alternate Process 137"/>
          <p:cNvSpPr/>
          <p:nvPr/>
        </p:nvSpPr>
        <p:spPr>
          <a:xfrm>
            <a:off x="3753183" y="1998669"/>
            <a:ext cx="1596316" cy="874039"/>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7" name="Elbow Connector 126"/>
          <p:cNvCxnSpPr/>
          <p:nvPr/>
        </p:nvCxnSpPr>
        <p:spPr>
          <a:xfrm rot="10800000">
            <a:off x="1649322" y="878274"/>
            <a:ext cx="1770890" cy="238840"/>
          </a:xfrm>
          <a:prstGeom prst="bentConnector3">
            <a:avLst>
              <a:gd name="adj1" fmla="val 50000"/>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3" name="Rectangle 2"/>
          <p:cNvSpPr/>
          <p:nvPr/>
        </p:nvSpPr>
        <p:spPr>
          <a:xfrm flipV="1">
            <a:off x="6234373" y="2246993"/>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4" name="Rectangle 3"/>
          <p:cNvSpPr/>
          <p:nvPr/>
        </p:nvSpPr>
        <p:spPr>
          <a:xfrm flipV="1">
            <a:off x="5827527" y="2250372"/>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10" name="TextBox 9"/>
          <p:cNvSpPr txBox="1"/>
          <p:nvPr/>
        </p:nvSpPr>
        <p:spPr>
          <a:xfrm>
            <a:off x="3946611" y="2272706"/>
            <a:ext cx="1164829" cy="338554"/>
          </a:xfrm>
          <a:prstGeom prst="rect">
            <a:avLst/>
          </a:prstGeom>
          <a:noFill/>
        </p:spPr>
        <p:txBody>
          <a:bodyPr wrap="square" rtlCol="0">
            <a:spAutoFit/>
          </a:bodyPr>
          <a:lstStyle/>
          <a:p>
            <a:pPr algn="ctr"/>
            <a:r>
              <a:rPr lang="en-US" sz="1600" dirty="0" smtClean="0"/>
              <a:t>D-ACT</a:t>
            </a:r>
          </a:p>
        </p:txBody>
      </p:sp>
      <p:sp>
        <p:nvSpPr>
          <p:cNvPr id="13" name="Rectangle 12"/>
          <p:cNvSpPr/>
          <p:nvPr/>
        </p:nvSpPr>
        <p:spPr>
          <a:xfrm>
            <a:off x="6545880" y="4593027"/>
            <a:ext cx="438557" cy="219476"/>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solidFill>
                <a:srgbClr val="FF0000"/>
              </a:solidFill>
            </a:endParaRPr>
          </a:p>
        </p:txBody>
      </p:sp>
      <p:sp>
        <p:nvSpPr>
          <p:cNvPr id="44" name="Rectangle 43"/>
          <p:cNvSpPr/>
          <p:nvPr/>
        </p:nvSpPr>
        <p:spPr>
          <a:xfrm rot="10800000">
            <a:off x="1421471" y="4425246"/>
            <a:ext cx="398690" cy="243676"/>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Rectangle 44"/>
          <p:cNvSpPr/>
          <p:nvPr/>
        </p:nvSpPr>
        <p:spPr>
          <a:xfrm rot="10800000" flipV="1">
            <a:off x="2216638" y="4429615"/>
            <a:ext cx="398688" cy="243675"/>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Rectangle 49"/>
          <p:cNvSpPr/>
          <p:nvPr/>
        </p:nvSpPr>
        <p:spPr>
          <a:xfrm rot="10800000" flipV="1">
            <a:off x="1811348" y="4436933"/>
            <a:ext cx="398688" cy="243675"/>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8" name="Rectangle 87"/>
          <p:cNvSpPr/>
          <p:nvPr/>
        </p:nvSpPr>
        <p:spPr>
          <a:xfrm rot="10800000" flipV="1">
            <a:off x="3823947" y="990133"/>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89" name="Rectangle 88"/>
          <p:cNvSpPr/>
          <p:nvPr/>
        </p:nvSpPr>
        <p:spPr>
          <a:xfrm rot="10800000" flipV="1">
            <a:off x="3417101" y="993831"/>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206" name="Rectangle 205"/>
          <p:cNvSpPr/>
          <p:nvPr/>
        </p:nvSpPr>
        <p:spPr>
          <a:xfrm rot="10800000" flipV="1">
            <a:off x="1538972" y="1934062"/>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207" name="Rectangle 206"/>
          <p:cNvSpPr/>
          <p:nvPr/>
        </p:nvSpPr>
        <p:spPr>
          <a:xfrm flipV="1">
            <a:off x="1545280" y="2188023"/>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229" name="Elbow Connector 228"/>
          <p:cNvCxnSpPr/>
          <p:nvPr/>
        </p:nvCxnSpPr>
        <p:spPr>
          <a:xfrm rot="5400000">
            <a:off x="7247720" y="3813765"/>
            <a:ext cx="596181" cy="1122747"/>
          </a:xfrm>
          <a:prstGeom prst="bentConnector2">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75" name="Elbow Connector 274"/>
          <p:cNvCxnSpPr>
            <a:stCxn id="45" idx="1"/>
            <a:endCxn id="86" idx="2"/>
          </p:cNvCxnSpPr>
          <p:nvPr/>
        </p:nvCxnSpPr>
        <p:spPr>
          <a:xfrm>
            <a:off x="2615326" y="4551453"/>
            <a:ext cx="999619" cy="187422"/>
          </a:xfrm>
          <a:prstGeom prst="bentConnector3">
            <a:avLst>
              <a:gd name="adj1" fmla="val 50000"/>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73" name="Oval 72"/>
          <p:cNvSpPr/>
          <p:nvPr/>
        </p:nvSpPr>
        <p:spPr>
          <a:xfrm>
            <a:off x="5285091" y="2329055"/>
            <a:ext cx="128815" cy="104997"/>
          </a:xfrm>
          <a:prstGeom prst="ellipse">
            <a:avLst/>
          </a:prstGeom>
          <a:solidFill>
            <a:schemeClr val="tx2">
              <a:lumMod val="5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4" name="Straight Connector 73"/>
          <p:cNvCxnSpPr/>
          <p:nvPr/>
        </p:nvCxnSpPr>
        <p:spPr>
          <a:xfrm>
            <a:off x="5842770" y="2188023"/>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76" name="Oval 75"/>
          <p:cNvSpPr/>
          <p:nvPr/>
        </p:nvSpPr>
        <p:spPr>
          <a:xfrm>
            <a:off x="4822442" y="1918451"/>
            <a:ext cx="128815" cy="104997"/>
          </a:xfrm>
          <a:prstGeom prst="ellipse">
            <a:avLst/>
          </a:prstGeom>
          <a:solidFill>
            <a:schemeClr val="tx2">
              <a:lumMod val="5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8" name="Elbow Connector 17"/>
          <p:cNvCxnSpPr>
            <a:stCxn id="122" idx="2"/>
            <a:endCxn id="44" idx="3"/>
          </p:cNvCxnSpPr>
          <p:nvPr/>
        </p:nvCxnSpPr>
        <p:spPr>
          <a:xfrm rot="16200000" flipH="1">
            <a:off x="775121" y="3900734"/>
            <a:ext cx="714650" cy="578049"/>
          </a:xfrm>
          <a:prstGeom prst="bentConnector2">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51" name="Straight Connector 250"/>
          <p:cNvCxnSpPr>
            <a:stCxn id="45" idx="3"/>
            <a:endCxn id="45" idx="3"/>
          </p:cNvCxnSpPr>
          <p:nvPr/>
        </p:nvCxnSpPr>
        <p:spPr>
          <a:xfrm>
            <a:off x="2216638" y="4551453"/>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109" name="TextBox 108"/>
          <p:cNvSpPr txBox="1"/>
          <p:nvPr/>
        </p:nvSpPr>
        <p:spPr>
          <a:xfrm>
            <a:off x="5287774" y="2474223"/>
            <a:ext cx="2158670" cy="307777"/>
          </a:xfrm>
          <a:prstGeom prst="rect">
            <a:avLst/>
          </a:prstGeom>
          <a:noFill/>
        </p:spPr>
        <p:txBody>
          <a:bodyPr wrap="square" rtlCol="0">
            <a:spAutoFit/>
          </a:bodyPr>
          <a:lstStyle/>
          <a:p>
            <a:r>
              <a:rPr lang="en-US" sz="1400" i="1" dirty="0" smtClean="0"/>
              <a:t>[d-act] affects [document] </a:t>
            </a:r>
          </a:p>
        </p:txBody>
      </p:sp>
      <p:sp>
        <p:nvSpPr>
          <p:cNvPr id="220" name="TextBox 219"/>
          <p:cNvSpPr txBox="1"/>
          <p:nvPr/>
        </p:nvSpPr>
        <p:spPr>
          <a:xfrm>
            <a:off x="1920058" y="1159987"/>
            <a:ext cx="2323734" cy="307777"/>
          </a:xfrm>
          <a:prstGeom prst="rect">
            <a:avLst/>
          </a:prstGeom>
          <a:noFill/>
        </p:spPr>
        <p:txBody>
          <a:bodyPr wrap="square" rtlCol="0">
            <a:spAutoFit/>
          </a:bodyPr>
          <a:lstStyle/>
          <a:p>
            <a:r>
              <a:rPr lang="en-US" sz="1400" i="1" dirty="0" smtClean="0"/>
              <a:t>[d-act] of [transaction</a:t>
            </a:r>
            <a:r>
              <a:rPr lang="en-US" sz="1400" i="1" dirty="0"/>
              <a:t> </a:t>
            </a:r>
            <a:r>
              <a:rPr lang="en-US" sz="1400" i="1" dirty="0" smtClean="0"/>
              <a:t>kind]</a:t>
            </a:r>
            <a:endParaRPr lang="en-US" sz="1400" dirty="0"/>
          </a:p>
        </p:txBody>
      </p:sp>
      <p:sp>
        <p:nvSpPr>
          <p:cNvPr id="223" name="TextBox 222"/>
          <p:cNvSpPr txBox="1"/>
          <p:nvPr/>
        </p:nvSpPr>
        <p:spPr>
          <a:xfrm>
            <a:off x="1695918" y="2950124"/>
            <a:ext cx="2382110" cy="523220"/>
          </a:xfrm>
          <a:prstGeom prst="rect">
            <a:avLst/>
          </a:prstGeom>
          <a:noFill/>
        </p:spPr>
        <p:txBody>
          <a:bodyPr wrap="square" rtlCol="0">
            <a:spAutoFit/>
          </a:bodyPr>
          <a:lstStyle/>
          <a:p>
            <a:r>
              <a:rPr lang="en-US" sz="1400" i="1" dirty="0" smtClean="0"/>
              <a:t>[documental process step]  of [transaction kind</a:t>
            </a:r>
            <a:r>
              <a:rPr lang="en-US" sz="1200" i="1" dirty="0" smtClean="0"/>
              <a:t>]</a:t>
            </a:r>
            <a:endParaRPr lang="en-US" sz="1200" i="1" dirty="0"/>
          </a:p>
        </p:txBody>
      </p:sp>
      <p:sp>
        <p:nvSpPr>
          <p:cNvPr id="119" name="Rectangle 118"/>
          <p:cNvSpPr/>
          <p:nvPr/>
        </p:nvSpPr>
        <p:spPr>
          <a:xfrm>
            <a:off x="1876375" y="3805404"/>
            <a:ext cx="288548" cy="307777"/>
          </a:xfrm>
          <a:prstGeom prst="rect">
            <a:avLst/>
          </a:prstGeom>
        </p:spPr>
        <p:txBody>
          <a:bodyPr wrap="none">
            <a:spAutoFit/>
          </a:bodyPr>
          <a:lstStyle/>
          <a:p>
            <a:pPr lvl="0"/>
            <a:r>
              <a:rPr lang="en-US" sz="1400" dirty="0">
                <a:solidFill>
                  <a:prstClr val="black"/>
                </a:solidFill>
              </a:rPr>
              <a:t>A</a:t>
            </a:r>
          </a:p>
        </p:txBody>
      </p:sp>
      <p:sp>
        <p:nvSpPr>
          <p:cNvPr id="5" name="TextBox 4"/>
          <p:cNvSpPr txBox="1"/>
          <p:nvPr/>
        </p:nvSpPr>
        <p:spPr>
          <a:xfrm>
            <a:off x="5122740" y="4840474"/>
            <a:ext cx="3943733" cy="523220"/>
          </a:xfrm>
          <a:prstGeom prst="rect">
            <a:avLst/>
          </a:prstGeom>
          <a:noFill/>
        </p:spPr>
        <p:txBody>
          <a:bodyPr wrap="square" rtlCol="0">
            <a:spAutoFit/>
          </a:bodyPr>
          <a:lstStyle/>
          <a:p>
            <a:r>
              <a:rPr lang="en-US" sz="1400" i="1" dirty="0"/>
              <a:t>[</a:t>
            </a:r>
            <a:r>
              <a:rPr lang="en-US" sz="1400" i="1" dirty="0" smtClean="0"/>
              <a:t>documental process step] formalizes [transaction step</a:t>
            </a:r>
            <a:r>
              <a:rPr lang="en-US" sz="1200" i="1" dirty="0" smtClean="0"/>
              <a:t>]</a:t>
            </a:r>
            <a:endParaRPr lang="en-US" sz="1200" i="1" dirty="0"/>
          </a:p>
        </p:txBody>
      </p:sp>
      <p:sp>
        <p:nvSpPr>
          <p:cNvPr id="134" name="Rectangle 133"/>
          <p:cNvSpPr/>
          <p:nvPr/>
        </p:nvSpPr>
        <p:spPr>
          <a:xfrm rot="10800000" flipV="1">
            <a:off x="4366932" y="3533673"/>
            <a:ext cx="362444" cy="228095"/>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135" name="Rectangle 134"/>
          <p:cNvSpPr/>
          <p:nvPr/>
        </p:nvSpPr>
        <p:spPr>
          <a:xfrm rot="10800000" flipV="1">
            <a:off x="4362419" y="3292505"/>
            <a:ext cx="362444" cy="224056"/>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90" name="TextBox 89"/>
          <p:cNvSpPr txBox="1"/>
          <p:nvPr/>
        </p:nvSpPr>
        <p:spPr>
          <a:xfrm>
            <a:off x="4530743" y="3764207"/>
            <a:ext cx="2102318" cy="523220"/>
          </a:xfrm>
          <a:prstGeom prst="rect">
            <a:avLst/>
          </a:prstGeom>
          <a:noFill/>
        </p:spPr>
        <p:txBody>
          <a:bodyPr wrap="square" rtlCol="0">
            <a:spAutoFit/>
          </a:bodyPr>
          <a:lstStyle/>
          <a:p>
            <a:r>
              <a:rPr lang="en-US" sz="1400" i="1" dirty="0" smtClean="0"/>
              <a:t>[documental process step]</a:t>
            </a:r>
          </a:p>
          <a:p>
            <a:r>
              <a:rPr lang="en-US" sz="1400" i="1" dirty="0" smtClean="0"/>
              <a:t> of [d-act]</a:t>
            </a:r>
          </a:p>
        </p:txBody>
      </p:sp>
      <p:cxnSp>
        <p:nvCxnSpPr>
          <p:cNvPr id="115" name="Elbow Connector 114"/>
          <p:cNvCxnSpPr>
            <a:stCxn id="88" idx="1"/>
          </p:cNvCxnSpPr>
          <p:nvPr/>
        </p:nvCxnSpPr>
        <p:spPr>
          <a:xfrm>
            <a:off x="4222635" y="1117113"/>
            <a:ext cx="664215" cy="859330"/>
          </a:xfrm>
          <a:prstGeom prst="bentConnector2">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132" name="Elbow Connector 131"/>
          <p:cNvCxnSpPr>
            <a:stCxn id="61" idx="2"/>
            <a:endCxn id="206" idx="0"/>
          </p:cNvCxnSpPr>
          <p:nvPr/>
        </p:nvCxnSpPr>
        <p:spPr>
          <a:xfrm rot="16200000" flipH="1">
            <a:off x="1197019" y="1392764"/>
            <a:ext cx="642277" cy="440317"/>
          </a:xfrm>
          <a:prstGeom prst="bentConnector3">
            <a:avLst>
              <a:gd name="adj1" fmla="val 50000"/>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126" name="Elbow Connector 125"/>
          <p:cNvCxnSpPr>
            <a:stCxn id="207" idx="0"/>
          </p:cNvCxnSpPr>
          <p:nvPr/>
        </p:nvCxnSpPr>
        <p:spPr>
          <a:xfrm rot="16200000" flipH="1">
            <a:off x="1719168" y="2467439"/>
            <a:ext cx="2050049" cy="1999136"/>
          </a:xfrm>
          <a:prstGeom prst="bentConnector3">
            <a:avLst>
              <a:gd name="adj1" fmla="val 50000"/>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10" name="TextBox 109"/>
          <p:cNvSpPr txBox="1"/>
          <p:nvPr/>
        </p:nvSpPr>
        <p:spPr>
          <a:xfrm>
            <a:off x="333806" y="4810250"/>
            <a:ext cx="3464405" cy="307777"/>
          </a:xfrm>
          <a:prstGeom prst="rect">
            <a:avLst/>
          </a:prstGeom>
          <a:noFill/>
        </p:spPr>
        <p:txBody>
          <a:bodyPr wrap="square" rtlCol="0">
            <a:spAutoFit/>
          </a:bodyPr>
          <a:lstStyle/>
          <a:p>
            <a:r>
              <a:rPr lang="en-US" sz="1400" i="1" dirty="0" smtClean="0"/>
              <a:t>documental process step realizes d-act kind</a:t>
            </a:r>
            <a:endParaRPr lang="en-US" sz="1400" i="1" dirty="0"/>
          </a:p>
        </p:txBody>
      </p:sp>
      <p:sp>
        <p:nvSpPr>
          <p:cNvPr id="15" name="TextBox 14"/>
          <p:cNvSpPr txBox="1"/>
          <p:nvPr/>
        </p:nvSpPr>
        <p:spPr>
          <a:xfrm>
            <a:off x="2160497" y="3852625"/>
            <a:ext cx="696625" cy="307777"/>
          </a:xfrm>
          <a:prstGeom prst="rect">
            <a:avLst/>
          </a:prstGeom>
          <a:noFill/>
        </p:spPr>
        <p:txBody>
          <a:bodyPr wrap="none" rtlCol="0">
            <a:spAutoFit/>
          </a:bodyPr>
          <a:lstStyle/>
          <a:p>
            <a:r>
              <a:rPr lang="en-US" sz="1400" dirty="0" smtClean="0"/>
              <a:t>ORDER</a:t>
            </a:r>
            <a:endParaRPr lang="en-US" sz="1400" dirty="0"/>
          </a:p>
        </p:txBody>
      </p:sp>
      <p:sp>
        <p:nvSpPr>
          <p:cNvPr id="122" name="Alternate Process 121"/>
          <p:cNvSpPr/>
          <p:nvPr/>
        </p:nvSpPr>
        <p:spPr>
          <a:xfrm>
            <a:off x="155950" y="3098975"/>
            <a:ext cx="1374944" cy="733459"/>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1" name="TextBox 40"/>
          <p:cNvSpPr txBox="1"/>
          <p:nvPr/>
        </p:nvSpPr>
        <p:spPr>
          <a:xfrm>
            <a:off x="318664" y="3211764"/>
            <a:ext cx="1044223" cy="523220"/>
          </a:xfrm>
          <a:prstGeom prst="rect">
            <a:avLst/>
          </a:prstGeom>
          <a:noFill/>
        </p:spPr>
        <p:txBody>
          <a:bodyPr wrap="square" rtlCol="0">
            <a:spAutoFit/>
          </a:bodyPr>
          <a:lstStyle/>
          <a:p>
            <a:pPr algn="ctr"/>
            <a:r>
              <a:rPr lang="en-US" sz="1400" dirty="0" smtClean="0"/>
              <a:t>D-ACT </a:t>
            </a:r>
          </a:p>
          <a:p>
            <a:pPr algn="ctr"/>
            <a:r>
              <a:rPr lang="en-US" sz="1400" dirty="0" smtClean="0"/>
              <a:t>KIND</a:t>
            </a:r>
            <a:endParaRPr lang="en-US" sz="1400" dirty="0"/>
          </a:p>
        </p:txBody>
      </p:sp>
      <p:sp>
        <p:nvSpPr>
          <p:cNvPr id="130" name="Alternate Process 129"/>
          <p:cNvSpPr/>
          <p:nvPr/>
        </p:nvSpPr>
        <p:spPr>
          <a:xfrm>
            <a:off x="3691648" y="4320631"/>
            <a:ext cx="1458646"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3" name="TextBox 42"/>
          <p:cNvSpPr txBox="1"/>
          <p:nvPr/>
        </p:nvSpPr>
        <p:spPr>
          <a:xfrm>
            <a:off x="3783901" y="4492032"/>
            <a:ext cx="1245752" cy="523220"/>
          </a:xfrm>
          <a:prstGeom prst="rect">
            <a:avLst/>
          </a:prstGeom>
          <a:noFill/>
        </p:spPr>
        <p:txBody>
          <a:bodyPr wrap="square" rtlCol="0">
            <a:spAutoFit/>
          </a:bodyPr>
          <a:lstStyle/>
          <a:p>
            <a:r>
              <a:rPr lang="en-US" sz="1400" dirty="0" smtClean="0"/>
              <a:t>DOCUMENTAL</a:t>
            </a:r>
            <a:endParaRPr lang="en-US" sz="1400" dirty="0"/>
          </a:p>
          <a:p>
            <a:pPr algn="ctr"/>
            <a:r>
              <a:rPr lang="en-US" sz="1400" dirty="0" smtClean="0"/>
              <a:t>PROCESS STEP</a:t>
            </a:r>
            <a:endParaRPr lang="en-US" sz="1400" dirty="0"/>
          </a:p>
        </p:txBody>
      </p:sp>
      <p:sp>
        <p:nvSpPr>
          <p:cNvPr id="147" name="Alternate Process 146"/>
          <p:cNvSpPr/>
          <p:nvPr/>
        </p:nvSpPr>
        <p:spPr>
          <a:xfrm>
            <a:off x="7444162" y="3443354"/>
            <a:ext cx="1326042" cy="751838"/>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9" name="TextBox 38"/>
          <p:cNvSpPr txBox="1"/>
          <p:nvPr/>
        </p:nvSpPr>
        <p:spPr>
          <a:xfrm>
            <a:off x="7455771" y="3582668"/>
            <a:ext cx="1248384" cy="523220"/>
          </a:xfrm>
          <a:prstGeom prst="rect">
            <a:avLst/>
          </a:prstGeom>
          <a:noFill/>
        </p:spPr>
        <p:txBody>
          <a:bodyPr wrap="square" rtlCol="0">
            <a:spAutoFit/>
          </a:bodyPr>
          <a:lstStyle/>
          <a:p>
            <a:pPr algn="ctr"/>
            <a:r>
              <a:rPr lang="en-US" sz="1400" dirty="0" smtClean="0"/>
              <a:t>TRANSACTION</a:t>
            </a:r>
          </a:p>
          <a:p>
            <a:pPr algn="ctr"/>
            <a:r>
              <a:rPr lang="en-US" sz="1400" dirty="0" smtClean="0"/>
              <a:t> STEP</a:t>
            </a:r>
            <a:endParaRPr lang="en-US" sz="1400" dirty="0"/>
          </a:p>
        </p:txBody>
      </p:sp>
      <p:cxnSp>
        <p:nvCxnSpPr>
          <p:cNvPr id="85" name="Straight Connector 84"/>
          <p:cNvCxnSpPr/>
          <p:nvPr/>
        </p:nvCxnSpPr>
        <p:spPr>
          <a:xfrm>
            <a:off x="3813331" y="917287"/>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86" name="Oval 85"/>
          <p:cNvSpPr/>
          <p:nvPr/>
        </p:nvSpPr>
        <p:spPr>
          <a:xfrm>
            <a:off x="3614945" y="4686376"/>
            <a:ext cx="128815" cy="104997"/>
          </a:xfrm>
          <a:prstGeom prst="ellipse">
            <a:avLst/>
          </a:prstGeom>
          <a:solidFill>
            <a:schemeClr val="tx2">
              <a:lumMod val="5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Straight Connector 8"/>
          <p:cNvCxnSpPr/>
          <p:nvPr/>
        </p:nvCxnSpPr>
        <p:spPr>
          <a:xfrm>
            <a:off x="1486594" y="1922795"/>
            <a:ext cx="1" cy="229508"/>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92" name="Oval 91"/>
          <p:cNvSpPr/>
          <p:nvPr/>
        </p:nvSpPr>
        <p:spPr>
          <a:xfrm>
            <a:off x="4477100" y="2800823"/>
            <a:ext cx="128815" cy="104997"/>
          </a:xfrm>
          <a:prstGeom prst="ellipse">
            <a:avLst/>
          </a:prstGeom>
          <a:solidFill>
            <a:schemeClr val="tx2">
              <a:lumMod val="5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3" name="Straight Connector 92"/>
          <p:cNvCxnSpPr/>
          <p:nvPr/>
        </p:nvCxnSpPr>
        <p:spPr>
          <a:xfrm>
            <a:off x="4311332" y="3322550"/>
            <a:ext cx="1" cy="229508"/>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61" name="Alternate Process 60"/>
          <p:cNvSpPr/>
          <p:nvPr/>
        </p:nvSpPr>
        <p:spPr>
          <a:xfrm>
            <a:off x="568676" y="464763"/>
            <a:ext cx="1458646"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t>TRANSACTION KIND</a:t>
            </a:r>
            <a:endParaRPr lang="en-US" sz="1400" dirty="0"/>
          </a:p>
        </p:txBody>
      </p:sp>
      <p:sp>
        <p:nvSpPr>
          <p:cNvPr id="62" name="Alternate Process 61"/>
          <p:cNvSpPr/>
          <p:nvPr/>
        </p:nvSpPr>
        <p:spPr>
          <a:xfrm>
            <a:off x="7353383" y="1962917"/>
            <a:ext cx="1373772"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200" dirty="0" smtClean="0"/>
              <a:t>DOCUMENT</a:t>
            </a:r>
            <a:endParaRPr lang="en-US" sz="1200" dirty="0"/>
          </a:p>
        </p:txBody>
      </p:sp>
      <p:sp>
        <p:nvSpPr>
          <p:cNvPr id="144" name="Oval 143"/>
          <p:cNvSpPr/>
          <p:nvPr/>
        </p:nvSpPr>
        <p:spPr>
          <a:xfrm>
            <a:off x="5101089" y="4648645"/>
            <a:ext cx="128815" cy="104997"/>
          </a:xfrm>
          <a:prstGeom prst="ellipse">
            <a:avLst/>
          </a:prstGeom>
          <a:solidFill>
            <a:schemeClr val="tx2">
              <a:lumMod val="5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6" name="TextBox 155"/>
          <p:cNvSpPr txBox="1"/>
          <p:nvPr/>
        </p:nvSpPr>
        <p:spPr>
          <a:xfrm>
            <a:off x="1683876" y="1374347"/>
            <a:ext cx="2971947" cy="307777"/>
          </a:xfrm>
          <a:prstGeom prst="rect">
            <a:avLst/>
          </a:prstGeom>
          <a:noFill/>
        </p:spPr>
        <p:txBody>
          <a:bodyPr wrap="square" rtlCol="0">
            <a:spAutoFit/>
          </a:bodyPr>
          <a:lstStyle/>
          <a:p>
            <a:r>
              <a:rPr lang="en-US" sz="1400" i="1" dirty="0" smtClean="0">
                <a:solidFill>
                  <a:srgbClr val="FF0000"/>
                </a:solidFill>
              </a:rPr>
              <a:t>1 - [d-act] of </a:t>
            </a:r>
            <a:r>
              <a:rPr lang="en-US" sz="1400" i="1" dirty="0">
                <a:solidFill>
                  <a:srgbClr val="FF0000"/>
                </a:solidFill>
              </a:rPr>
              <a:t>[blood </a:t>
            </a:r>
            <a:r>
              <a:rPr lang="en-US" sz="1400" i="1" dirty="0" smtClean="0">
                <a:solidFill>
                  <a:srgbClr val="FF0000"/>
                </a:solidFill>
              </a:rPr>
              <a:t>drawing consent]</a:t>
            </a:r>
            <a:endParaRPr lang="en-US" sz="1400" dirty="0">
              <a:solidFill>
                <a:srgbClr val="FF0000"/>
              </a:solidFill>
            </a:endParaRPr>
          </a:p>
        </p:txBody>
      </p:sp>
      <p:sp>
        <p:nvSpPr>
          <p:cNvPr id="162" name="Rectangle 161"/>
          <p:cNvSpPr/>
          <p:nvPr/>
        </p:nvSpPr>
        <p:spPr>
          <a:xfrm>
            <a:off x="1893340" y="1878491"/>
            <a:ext cx="327637" cy="307777"/>
          </a:xfrm>
          <a:prstGeom prst="rect">
            <a:avLst/>
          </a:prstGeom>
        </p:spPr>
        <p:txBody>
          <a:bodyPr wrap="square">
            <a:spAutoFit/>
          </a:bodyPr>
          <a:lstStyle/>
          <a:p>
            <a:r>
              <a:rPr lang="en-US" sz="1400" dirty="0">
                <a:solidFill>
                  <a:srgbClr val="FF0000"/>
                </a:solidFill>
              </a:rPr>
              <a:t>1</a:t>
            </a:r>
          </a:p>
        </p:txBody>
      </p:sp>
      <p:sp>
        <p:nvSpPr>
          <p:cNvPr id="163" name="Rectangle 162"/>
          <p:cNvSpPr/>
          <p:nvPr/>
        </p:nvSpPr>
        <p:spPr>
          <a:xfrm>
            <a:off x="1907930" y="2174731"/>
            <a:ext cx="327637" cy="307777"/>
          </a:xfrm>
          <a:prstGeom prst="rect">
            <a:avLst/>
          </a:prstGeom>
        </p:spPr>
        <p:txBody>
          <a:bodyPr wrap="square">
            <a:spAutoFit/>
          </a:bodyPr>
          <a:lstStyle/>
          <a:p>
            <a:r>
              <a:rPr lang="en-US" sz="1400" dirty="0">
                <a:solidFill>
                  <a:srgbClr val="FF0000"/>
                </a:solidFill>
              </a:rPr>
              <a:t>1</a:t>
            </a:r>
          </a:p>
        </p:txBody>
      </p:sp>
      <p:sp>
        <p:nvSpPr>
          <p:cNvPr id="164" name="Rectangle 163"/>
          <p:cNvSpPr/>
          <p:nvPr/>
        </p:nvSpPr>
        <p:spPr>
          <a:xfrm>
            <a:off x="1831593" y="4596957"/>
            <a:ext cx="163604" cy="307777"/>
          </a:xfrm>
          <a:prstGeom prst="rect">
            <a:avLst/>
          </a:prstGeom>
        </p:spPr>
        <p:txBody>
          <a:bodyPr wrap="square">
            <a:spAutoFit/>
          </a:bodyPr>
          <a:lstStyle/>
          <a:p>
            <a:r>
              <a:rPr lang="en-US" sz="1400" dirty="0">
                <a:solidFill>
                  <a:srgbClr val="FF0000"/>
                </a:solidFill>
              </a:rPr>
              <a:t>1</a:t>
            </a:r>
          </a:p>
        </p:txBody>
      </p:sp>
      <p:sp>
        <p:nvSpPr>
          <p:cNvPr id="165" name="TextBox 164"/>
          <p:cNvSpPr txBox="1"/>
          <p:nvPr/>
        </p:nvSpPr>
        <p:spPr>
          <a:xfrm>
            <a:off x="52329" y="2218891"/>
            <a:ext cx="1245669" cy="830997"/>
          </a:xfrm>
          <a:prstGeom prst="rect">
            <a:avLst/>
          </a:prstGeom>
          <a:noFill/>
        </p:spPr>
        <p:txBody>
          <a:bodyPr wrap="square" rtlCol="0">
            <a:spAutoFit/>
          </a:bodyPr>
          <a:lstStyle/>
          <a:p>
            <a:r>
              <a:rPr lang="en-US" sz="1200" b="1" dirty="0" smtClean="0">
                <a:solidFill>
                  <a:srgbClr val="FF0000"/>
                </a:solidFill>
              </a:rPr>
              <a:t>1 – generate</a:t>
            </a:r>
          </a:p>
          <a:p>
            <a:r>
              <a:rPr lang="en-US" sz="1200" b="1" dirty="0" smtClean="0">
                <a:solidFill>
                  <a:srgbClr val="FF0000"/>
                </a:solidFill>
              </a:rPr>
              <a:t>2 – hand- over</a:t>
            </a:r>
          </a:p>
          <a:p>
            <a:r>
              <a:rPr lang="en-US" sz="1200" b="1" dirty="0" smtClean="0">
                <a:solidFill>
                  <a:srgbClr val="FF0000"/>
                </a:solidFill>
              </a:rPr>
              <a:t>3 – fill</a:t>
            </a:r>
          </a:p>
          <a:p>
            <a:r>
              <a:rPr lang="en-US" sz="1200" b="1" dirty="0" smtClean="0">
                <a:solidFill>
                  <a:srgbClr val="FF0000"/>
                </a:solidFill>
              </a:rPr>
              <a:t>4 – sign</a:t>
            </a:r>
          </a:p>
        </p:txBody>
      </p:sp>
      <p:sp>
        <p:nvSpPr>
          <p:cNvPr id="171" name="Rectangle 170"/>
          <p:cNvSpPr/>
          <p:nvPr/>
        </p:nvSpPr>
        <p:spPr>
          <a:xfrm>
            <a:off x="5002643" y="2817466"/>
            <a:ext cx="3703591" cy="307777"/>
          </a:xfrm>
          <a:prstGeom prst="rect">
            <a:avLst/>
          </a:prstGeom>
        </p:spPr>
        <p:txBody>
          <a:bodyPr wrap="square">
            <a:spAutoFit/>
          </a:bodyPr>
          <a:lstStyle/>
          <a:p>
            <a:r>
              <a:rPr lang="en-US" sz="1400" i="1" dirty="0" smtClean="0">
                <a:solidFill>
                  <a:srgbClr val="FF0000"/>
                </a:solidFill>
              </a:rPr>
              <a:t>1 - [d-act] affects [blood drawing consent letter]</a:t>
            </a:r>
            <a:endParaRPr lang="en-US" sz="1400" dirty="0">
              <a:solidFill>
                <a:srgbClr val="FF0000"/>
              </a:solidFill>
            </a:endParaRPr>
          </a:p>
        </p:txBody>
      </p:sp>
      <p:sp>
        <p:nvSpPr>
          <p:cNvPr id="87" name="Oval 86"/>
          <p:cNvSpPr/>
          <p:nvPr/>
        </p:nvSpPr>
        <p:spPr>
          <a:xfrm>
            <a:off x="4477100" y="4253829"/>
            <a:ext cx="128815" cy="104997"/>
          </a:xfrm>
          <a:prstGeom prst="ellipse">
            <a:avLst/>
          </a:prstGeom>
          <a:solidFill>
            <a:schemeClr val="tx2">
              <a:lumMod val="5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TextBox 135"/>
          <p:cNvSpPr txBox="1"/>
          <p:nvPr/>
        </p:nvSpPr>
        <p:spPr>
          <a:xfrm>
            <a:off x="132895" y="5315677"/>
            <a:ext cx="4273822" cy="307777"/>
          </a:xfrm>
          <a:prstGeom prst="rect">
            <a:avLst/>
          </a:prstGeom>
          <a:noFill/>
        </p:spPr>
        <p:txBody>
          <a:bodyPr wrap="square" rtlCol="0">
            <a:spAutoFit/>
          </a:bodyPr>
          <a:lstStyle/>
          <a:p>
            <a:r>
              <a:rPr lang="en-US" sz="1400" i="1" dirty="0" smtClean="0">
                <a:solidFill>
                  <a:srgbClr val="FF0000"/>
                </a:solidFill>
              </a:rPr>
              <a:t>[document process step#</a:t>
            </a:r>
            <a:r>
              <a:rPr lang="en-US" sz="1400" dirty="0" smtClean="0">
                <a:solidFill>
                  <a:srgbClr val="FF0000"/>
                </a:solidFill>
              </a:rPr>
              <a:t>23] 1  realizes </a:t>
            </a:r>
            <a:r>
              <a:rPr lang="en-US" sz="1400" i="1" dirty="0" smtClean="0">
                <a:solidFill>
                  <a:srgbClr val="FF0000"/>
                </a:solidFill>
              </a:rPr>
              <a:t>[d-act kind # 1]</a:t>
            </a:r>
            <a:endParaRPr lang="en-US" sz="1400" i="1" dirty="0">
              <a:solidFill>
                <a:srgbClr val="FF0000"/>
              </a:solidFill>
            </a:endParaRPr>
          </a:p>
        </p:txBody>
      </p:sp>
      <p:sp>
        <p:nvSpPr>
          <p:cNvPr id="139" name="TextBox 138"/>
          <p:cNvSpPr txBox="1"/>
          <p:nvPr/>
        </p:nvSpPr>
        <p:spPr>
          <a:xfrm>
            <a:off x="132894" y="5615822"/>
            <a:ext cx="4366931" cy="307777"/>
          </a:xfrm>
          <a:prstGeom prst="rect">
            <a:avLst/>
          </a:prstGeom>
          <a:noFill/>
        </p:spPr>
        <p:txBody>
          <a:bodyPr wrap="square" rtlCol="0">
            <a:spAutoFit/>
          </a:bodyPr>
          <a:lstStyle/>
          <a:p>
            <a:r>
              <a:rPr lang="en-US" sz="1400" i="1" dirty="0" smtClean="0">
                <a:solidFill>
                  <a:srgbClr val="FF0000"/>
                </a:solidFill>
              </a:rPr>
              <a:t>[document </a:t>
            </a:r>
            <a:r>
              <a:rPr lang="en-US" sz="1400" i="1" dirty="0">
                <a:solidFill>
                  <a:srgbClr val="FF0000"/>
                </a:solidFill>
              </a:rPr>
              <a:t>process step #</a:t>
            </a:r>
            <a:r>
              <a:rPr lang="en-US" sz="1400" i="1" dirty="0" smtClean="0">
                <a:solidFill>
                  <a:srgbClr val="FF0000"/>
                </a:solidFill>
              </a:rPr>
              <a:t>24] 2  </a:t>
            </a:r>
            <a:r>
              <a:rPr lang="en-US" sz="1400" i="1" dirty="0">
                <a:solidFill>
                  <a:srgbClr val="FF0000"/>
                </a:solidFill>
              </a:rPr>
              <a:t>realizes </a:t>
            </a:r>
            <a:r>
              <a:rPr lang="en-US" sz="1400" i="1" dirty="0" smtClean="0">
                <a:solidFill>
                  <a:srgbClr val="FF0000"/>
                </a:solidFill>
              </a:rPr>
              <a:t>[d</a:t>
            </a:r>
            <a:r>
              <a:rPr lang="en-US" sz="1400" i="1" dirty="0">
                <a:solidFill>
                  <a:srgbClr val="FF0000"/>
                </a:solidFill>
              </a:rPr>
              <a:t>-act kind #</a:t>
            </a:r>
            <a:r>
              <a:rPr lang="en-US" sz="1400" i="1" dirty="0" smtClean="0">
                <a:solidFill>
                  <a:srgbClr val="FF0000"/>
                </a:solidFill>
              </a:rPr>
              <a:t>2]</a:t>
            </a:r>
            <a:endParaRPr lang="en-US" sz="1400" i="1" dirty="0">
              <a:solidFill>
                <a:srgbClr val="FF0000"/>
              </a:solidFill>
            </a:endParaRPr>
          </a:p>
        </p:txBody>
      </p:sp>
      <p:sp>
        <p:nvSpPr>
          <p:cNvPr id="140" name="TextBox 139"/>
          <p:cNvSpPr txBox="1"/>
          <p:nvPr/>
        </p:nvSpPr>
        <p:spPr>
          <a:xfrm>
            <a:off x="132895" y="5913830"/>
            <a:ext cx="4366931" cy="307777"/>
          </a:xfrm>
          <a:prstGeom prst="rect">
            <a:avLst/>
          </a:prstGeom>
          <a:noFill/>
        </p:spPr>
        <p:txBody>
          <a:bodyPr wrap="square" rtlCol="0">
            <a:spAutoFit/>
          </a:bodyPr>
          <a:lstStyle/>
          <a:p>
            <a:r>
              <a:rPr lang="en-US" sz="1400" i="1" dirty="0" smtClean="0">
                <a:solidFill>
                  <a:srgbClr val="FF0000"/>
                </a:solidFill>
              </a:rPr>
              <a:t>[document process step #25] 3  realizes [d-act kind#3]</a:t>
            </a:r>
            <a:endParaRPr lang="en-US" sz="1400" i="1" dirty="0">
              <a:solidFill>
                <a:srgbClr val="FF0000"/>
              </a:solidFill>
            </a:endParaRPr>
          </a:p>
        </p:txBody>
      </p:sp>
      <p:sp>
        <p:nvSpPr>
          <p:cNvPr id="143" name="TextBox 142"/>
          <p:cNvSpPr txBox="1"/>
          <p:nvPr/>
        </p:nvSpPr>
        <p:spPr>
          <a:xfrm>
            <a:off x="78176" y="6460418"/>
            <a:ext cx="4412915" cy="307777"/>
          </a:xfrm>
          <a:prstGeom prst="rect">
            <a:avLst/>
          </a:prstGeom>
          <a:noFill/>
        </p:spPr>
        <p:txBody>
          <a:bodyPr wrap="square" rtlCol="0">
            <a:spAutoFit/>
          </a:bodyPr>
          <a:lstStyle/>
          <a:p>
            <a:r>
              <a:rPr lang="en-US" sz="1400" dirty="0" smtClean="0">
                <a:solidFill>
                  <a:srgbClr val="FF0000"/>
                </a:solidFill>
              </a:rPr>
              <a:t>[document process step #27] 5 </a:t>
            </a:r>
            <a:r>
              <a:rPr lang="en-US" sz="1400" i="1" dirty="0" smtClean="0">
                <a:solidFill>
                  <a:srgbClr val="FF0000"/>
                </a:solidFill>
              </a:rPr>
              <a:t>realizes</a:t>
            </a:r>
            <a:r>
              <a:rPr lang="en-US" sz="1400" dirty="0" smtClean="0">
                <a:solidFill>
                  <a:srgbClr val="FF0000"/>
                </a:solidFill>
              </a:rPr>
              <a:t> [d-act kind #2]</a:t>
            </a:r>
            <a:endParaRPr lang="en-US" sz="1400" dirty="0">
              <a:solidFill>
                <a:srgbClr val="FF0000"/>
              </a:solidFill>
            </a:endParaRPr>
          </a:p>
        </p:txBody>
      </p:sp>
      <p:sp>
        <p:nvSpPr>
          <p:cNvPr id="145" name="TextBox 144"/>
          <p:cNvSpPr txBox="1"/>
          <p:nvPr/>
        </p:nvSpPr>
        <p:spPr>
          <a:xfrm>
            <a:off x="92124" y="6187743"/>
            <a:ext cx="4340457" cy="307777"/>
          </a:xfrm>
          <a:prstGeom prst="rect">
            <a:avLst/>
          </a:prstGeom>
          <a:noFill/>
        </p:spPr>
        <p:txBody>
          <a:bodyPr wrap="square" rtlCol="0">
            <a:spAutoFit/>
          </a:bodyPr>
          <a:lstStyle/>
          <a:p>
            <a:r>
              <a:rPr lang="en-US" sz="1400" i="1" dirty="0">
                <a:solidFill>
                  <a:srgbClr val="FF0000"/>
                </a:solidFill>
              </a:rPr>
              <a:t>[</a:t>
            </a:r>
            <a:r>
              <a:rPr lang="en-US" sz="1400" i="1" dirty="0" smtClean="0">
                <a:solidFill>
                  <a:srgbClr val="FF0000"/>
                </a:solidFill>
              </a:rPr>
              <a:t>document process step #26] 4  realizes [d-act kind #4]</a:t>
            </a:r>
            <a:endParaRPr lang="en-US" sz="1400" i="1" dirty="0">
              <a:solidFill>
                <a:srgbClr val="FF0000"/>
              </a:solidFill>
            </a:endParaRPr>
          </a:p>
        </p:txBody>
      </p:sp>
      <p:sp>
        <p:nvSpPr>
          <p:cNvPr id="148" name="TextBox 147"/>
          <p:cNvSpPr txBox="1"/>
          <p:nvPr/>
        </p:nvSpPr>
        <p:spPr>
          <a:xfrm>
            <a:off x="4560956" y="5270199"/>
            <a:ext cx="4624345" cy="307777"/>
          </a:xfrm>
          <a:prstGeom prst="rect">
            <a:avLst/>
          </a:prstGeom>
          <a:noFill/>
        </p:spPr>
        <p:txBody>
          <a:bodyPr wrap="none" rtlCol="0">
            <a:spAutoFit/>
          </a:bodyPr>
          <a:lstStyle/>
          <a:p>
            <a:r>
              <a:rPr lang="en-US" sz="1400" i="1" dirty="0" smtClean="0">
                <a:solidFill>
                  <a:srgbClr val="FF0000"/>
                </a:solidFill>
              </a:rPr>
              <a:t>[document process step #24] formalizes [transaction step #1</a:t>
            </a:r>
            <a:r>
              <a:rPr lang="en-US" sz="1400" dirty="0" smtClean="0">
                <a:solidFill>
                  <a:srgbClr val="FF0000"/>
                </a:solidFill>
              </a:rPr>
              <a:t>]</a:t>
            </a:r>
            <a:endParaRPr lang="en-US" sz="1400" dirty="0">
              <a:solidFill>
                <a:srgbClr val="FF0000"/>
              </a:solidFill>
            </a:endParaRPr>
          </a:p>
        </p:txBody>
      </p:sp>
      <p:sp>
        <p:nvSpPr>
          <p:cNvPr id="149" name="TextBox 148"/>
          <p:cNvSpPr txBox="1"/>
          <p:nvPr/>
        </p:nvSpPr>
        <p:spPr>
          <a:xfrm>
            <a:off x="4536164" y="5525975"/>
            <a:ext cx="4624345" cy="307777"/>
          </a:xfrm>
          <a:prstGeom prst="rect">
            <a:avLst/>
          </a:prstGeom>
          <a:noFill/>
        </p:spPr>
        <p:txBody>
          <a:bodyPr wrap="none" rtlCol="0">
            <a:spAutoFit/>
          </a:bodyPr>
          <a:lstStyle/>
          <a:p>
            <a:r>
              <a:rPr lang="en-US" sz="1400" i="1" dirty="0" smtClean="0">
                <a:solidFill>
                  <a:srgbClr val="FF0000"/>
                </a:solidFill>
              </a:rPr>
              <a:t>[document process step #26] formalizes [transaction step #3</a:t>
            </a:r>
            <a:r>
              <a:rPr lang="en-US" sz="1400" dirty="0" smtClean="0">
                <a:solidFill>
                  <a:srgbClr val="FF0000"/>
                </a:solidFill>
              </a:rPr>
              <a:t>]</a:t>
            </a:r>
            <a:endParaRPr lang="en-US" sz="1400" dirty="0">
              <a:solidFill>
                <a:srgbClr val="FF0000"/>
              </a:solidFill>
            </a:endParaRPr>
          </a:p>
        </p:txBody>
      </p:sp>
      <p:sp>
        <p:nvSpPr>
          <p:cNvPr id="150" name="TextBox 149"/>
          <p:cNvSpPr txBox="1"/>
          <p:nvPr/>
        </p:nvSpPr>
        <p:spPr>
          <a:xfrm>
            <a:off x="4521398" y="5762263"/>
            <a:ext cx="4583757" cy="307777"/>
          </a:xfrm>
          <a:prstGeom prst="rect">
            <a:avLst/>
          </a:prstGeom>
          <a:noFill/>
        </p:spPr>
        <p:txBody>
          <a:bodyPr wrap="none" rtlCol="0">
            <a:spAutoFit/>
          </a:bodyPr>
          <a:lstStyle/>
          <a:p>
            <a:r>
              <a:rPr lang="en-US" sz="1400" i="1" dirty="0" smtClean="0">
                <a:solidFill>
                  <a:srgbClr val="FF0000"/>
                </a:solidFill>
              </a:rPr>
              <a:t>[document process step #27] formalizes [transaction step #</a:t>
            </a:r>
            <a:r>
              <a:rPr lang="en-US" sz="1400" i="1" dirty="0">
                <a:solidFill>
                  <a:srgbClr val="FF0000"/>
                </a:solidFill>
              </a:rPr>
              <a:t>4</a:t>
            </a:r>
            <a:r>
              <a:rPr lang="en-US" sz="1400" dirty="0" smtClean="0">
                <a:solidFill>
                  <a:srgbClr val="FF0000"/>
                </a:solidFill>
              </a:rPr>
              <a:t>]</a:t>
            </a:r>
            <a:endParaRPr lang="en-US" sz="1400" dirty="0">
              <a:solidFill>
                <a:srgbClr val="FF0000"/>
              </a:solidFill>
            </a:endParaRPr>
          </a:p>
        </p:txBody>
      </p:sp>
      <p:sp>
        <p:nvSpPr>
          <p:cNvPr id="120" name="Rectangle 119"/>
          <p:cNvSpPr/>
          <p:nvPr/>
        </p:nvSpPr>
        <p:spPr>
          <a:xfrm>
            <a:off x="6122406" y="4597747"/>
            <a:ext cx="438557" cy="214756"/>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solidFill>
                <a:srgbClr val="FF0000"/>
              </a:solidFill>
            </a:endParaRPr>
          </a:p>
        </p:txBody>
      </p:sp>
      <p:sp>
        <p:nvSpPr>
          <p:cNvPr id="157" name="Rectangle 156"/>
          <p:cNvSpPr/>
          <p:nvPr/>
        </p:nvSpPr>
        <p:spPr>
          <a:xfrm>
            <a:off x="4689726" y="3235544"/>
            <a:ext cx="327637" cy="307777"/>
          </a:xfrm>
          <a:prstGeom prst="rect">
            <a:avLst/>
          </a:prstGeom>
        </p:spPr>
        <p:txBody>
          <a:bodyPr wrap="square">
            <a:spAutoFit/>
          </a:bodyPr>
          <a:lstStyle/>
          <a:p>
            <a:r>
              <a:rPr lang="en-US" sz="1400" dirty="0">
                <a:solidFill>
                  <a:srgbClr val="FF0000"/>
                </a:solidFill>
              </a:rPr>
              <a:t>1</a:t>
            </a:r>
          </a:p>
        </p:txBody>
      </p:sp>
      <p:sp>
        <p:nvSpPr>
          <p:cNvPr id="158" name="Rectangle 157"/>
          <p:cNvSpPr/>
          <p:nvPr/>
        </p:nvSpPr>
        <p:spPr>
          <a:xfrm>
            <a:off x="4702016" y="3485659"/>
            <a:ext cx="327637" cy="307777"/>
          </a:xfrm>
          <a:prstGeom prst="rect">
            <a:avLst/>
          </a:prstGeom>
        </p:spPr>
        <p:txBody>
          <a:bodyPr wrap="square">
            <a:spAutoFit/>
          </a:bodyPr>
          <a:lstStyle/>
          <a:p>
            <a:r>
              <a:rPr lang="en-US" sz="1400" dirty="0">
                <a:solidFill>
                  <a:srgbClr val="FF0000"/>
                </a:solidFill>
              </a:rPr>
              <a:t>1</a:t>
            </a:r>
          </a:p>
        </p:txBody>
      </p:sp>
      <p:sp>
        <p:nvSpPr>
          <p:cNvPr id="159" name="TextBox 158"/>
          <p:cNvSpPr txBox="1"/>
          <p:nvPr/>
        </p:nvSpPr>
        <p:spPr>
          <a:xfrm>
            <a:off x="4406718" y="6246815"/>
            <a:ext cx="4659756" cy="523220"/>
          </a:xfrm>
          <a:prstGeom prst="rect">
            <a:avLst/>
          </a:prstGeom>
          <a:noFill/>
        </p:spPr>
        <p:txBody>
          <a:bodyPr wrap="square" rtlCol="0">
            <a:spAutoFit/>
          </a:bodyPr>
          <a:lstStyle/>
          <a:p>
            <a:r>
              <a:rPr lang="en-US" sz="1400" b="1" dirty="0" smtClean="0">
                <a:solidFill>
                  <a:srgbClr val="FF0000"/>
                </a:solidFill>
              </a:rPr>
              <a:t>Blood drawing consent -</a:t>
            </a:r>
          </a:p>
          <a:p>
            <a:r>
              <a:rPr lang="en-US" sz="1400" b="1" dirty="0" smtClean="0">
                <a:solidFill>
                  <a:srgbClr val="FF0000"/>
                </a:solidFill>
              </a:rPr>
              <a:t>23-Generate, 24-Hand-over, 25-Fill, 26-sign, 27-hand-over</a:t>
            </a:r>
          </a:p>
        </p:txBody>
      </p:sp>
      <p:sp>
        <p:nvSpPr>
          <p:cNvPr id="2" name="TextBox 1"/>
          <p:cNvSpPr txBox="1"/>
          <p:nvPr/>
        </p:nvSpPr>
        <p:spPr>
          <a:xfrm>
            <a:off x="861977" y="439101"/>
            <a:ext cx="763600" cy="307777"/>
          </a:xfrm>
          <a:prstGeom prst="rect">
            <a:avLst/>
          </a:prstGeom>
          <a:noFill/>
        </p:spPr>
        <p:txBody>
          <a:bodyPr wrap="none" rtlCol="0">
            <a:spAutoFit/>
          </a:bodyPr>
          <a:lstStyle/>
          <a:p>
            <a:r>
              <a:rPr lang="en-US" sz="1400" dirty="0" smtClean="0">
                <a:solidFill>
                  <a:srgbClr val="FF0000"/>
                </a:solidFill>
              </a:rPr>
              <a:t>consent</a:t>
            </a:r>
            <a:endParaRPr lang="en-US" sz="1400" dirty="0">
              <a:solidFill>
                <a:srgbClr val="FF0000"/>
              </a:solidFill>
            </a:endParaRPr>
          </a:p>
        </p:txBody>
      </p:sp>
      <p:sp>
        <p:nvSpPr>
          <p:cNvPr id="7" name="TextBox 6"/>
          <p:cNvSpPr txBox="1"/>
          <p:nvPr/>
        </p:nvSpPr>
        <p:spPr>
          <a:xfrm>
            <a:off x="7506924" y="1936577"/>
            <a:ext cx="1200519" cy="307777"/>
          </a:xfrm>
          <a:prstGeom prst="rect">
            <a:avLst/>
          </a:prstGeom>
          <a:noFill/>
        </p:spPr>
        <p:txBody>
          <a:bodyPr wrap="none" rtlCol="0">
            <a:spAutoFit/>
          </a:bodyPr>
          <a:lstStyle/>
          <a:p>
            <a:r>
              <a:rPr lang="en-US" sz="1400" dirty="0" smtClean="0">
                <a:solidFill>
                  <a:srgbClr val="FF0000"/>
                </a:solidFill>
              </a:rPr>
              <a:t>consent letter</a:t>
            </a:r>
            <a:endParaRPr lang="en-US" sz="1400" dirty="0">
              <a:solidFill>
                <a:srgbClr val="FF0000"/>
              </a:solidFill>
            </a:endParaRPr>
          </a:p>
        </p:txBody>
      </p:sp>
      <p:cxnSp>
        <p:nvCxnSpPr>
          <p:cNvPr id="28" name="Straight Connector 27"/>
          <p:cNvCxnSpPr>
            <a:stCxn id="73" idx="2"/>
            <a:endCxn id="4" idx="1"/>
          </p:cNvCxnSpPr>
          <p:nvPr/>
        </p:nvCxnSpPr>
        <p:spPr>
          <a:xfrm flipV="1">
            <a:off x="5285091" y="2377352"/>
            <a:ext cx="542436" cy="4202"/>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99" name="TextBox 98"/>
          <p:cNvSpPr txBox="1"/>
          <p:nvPr/>
        </p:nvSpPr>
        <p:spPr>
          <a:xfrm>
            <a:off x="1957240" y="448802"/>
            <a:ext cx="2971947" cy="307777"/>
          </a:xfrm>
          <a:prstGeom prst="rect">
            <a:avLst/>
          </a:prstGeom>
          <a:noFill/>
        </p:spPr>
        <p:txBody>
          <a:bodyPr wrap="square" rtlCol="0">
            <a:spAutoFit/>
          </a:bodyPr>
          <a:lstStyle/>
          <a:p>
            <a:r>
              <a:rPr lang="en-US" sz="1400" i="1" dirty="0" smtClean="0">
                <a:solidFill>
                  <a:srgbClr val="FF0000"/>
                </a:solidFill>
              </a:rPr>
              <a:t>1 - blood drawing consent</a:t>
            </a:r>
            <a:endParaRPr lang="en-US" sz="1400" dirty="0">
              <a:solidFill>
                <a:srgbClr val="FF0000"/>
              </a:solidFill>
            </a:endParaRPr>
          </a:p>
        </p:txBody>
      </p:sp>
      <p:sp>
        <p:nvSpPr>
          <p:cNvPr id="100" name="Rectangle 99"/>
          <p:cNvSpPr/>
          <p:nvPr/>
        </p:nvSpPr>
        <p:spPr>
          <a:xfrm>
            <a:off x="5825927" y="1616881"/>
            <a:ext cx="1544444" cy="523220"/>
          </a:xfrm>
          <a:prstGeom prst="rect">
            <a:avLst/>
          </a:prstGeom>
        </p:spPr>
        <p:txBody>
          <a:bodyPr wrap="square">
            <a:spAutoFit/>
          </a:bodyPr>
          <a:lstStyle/>
          <a:p>
            <a:r>
              <a:rPr lang="en-US" sz="1400" i="1" dirty="0" smtClean="0">
                <a:solidFill>
                  <a:srgbClr val="FF0000"/>
                </a:solidFill>
              </a:rPr>
              <a:t>1 – blood drawing consent letter</a:t>
            </a:r>
            <a:endParaRPr lang="en-US" sz="1400" dirty="0">
              <a:solidFill>
                <a:srgbClr val="FF0000"/>
              </a:solidFill>
            </a:endParaRPr>
          </a:p>
        </p:txBody>
      </p:sp>
      <p:sp>
        <p:nvSpPr>
          <p:cNvPr id="101" name="TextBox 100"/>
          <p:cNvSpPr txBox="1"/>
          <p:nvPr/>
        </p:nvSpPr>
        <p:spPr>
          <a:xfrm>
            <a:off x="6560963" y="3144125"/>
            <a:ext cx="2505510" cy="276999"/>
          </a:xfrm>
          <a:prstGeom prst="rect">
            <a:avLst/>
          </a:prstGeom>
          <a:noFill/>
        </p:spPr>
        <p:txBody>
          <a:bodyPr wrap="square" rtlCol="0">
            <a:spAutoFit/>
          </a:bodyPr>
          <a:lstStyle/>
          <a:p>
            <a:r>
              <a:rPr lang="en-US" sz="1200" b="1" dirty="0" smtClean="0">
                <a:solidFill>
                  <a:srgbClr val="FF0000"/>
                </a:solidFill>
              </a:rPr>
              <a:t>1 – </a:t>
            </a:r>
            <a:r>
              <a:rPr lang="en-US" sz="1200" b="1" dirty="0" err="1" smtClean="0">
                <a:solidFill>
                  <a:srgbClr val="FF0000"/>
                </a:solidFill>
              </a:rPr>
              <a:t>rq</a:t>
            </a:r>
            <a:r>
              <a:rPr lang="en-US" sz="1200" b="1" dirty="0" smtClean="0">
                <a:solidFill>
                  <a:srgbClr val="FF0000"/>
                </a:solidFill>
              </a:rPr>
              <a:t>; 2 – pm; 3 – ex; 4 – </a:t>
            </a:r>
            <a:r>
              <a:rPr lang="en-US" sz="1200" b="1" dirty="0" err="1" smtClean="0">
                <a:solidFill>
                  <a:srgbClr val="FF0000"/>
                </a:solidFill>
              </a:rPr>
              <a:t>st</a:t>
            </a:r>
            <a:r>
              <a:rPr lang="en-US" sz="1200" b="1" dirty="0" smtClean="0">
                <a:solidFill>
                  <a:srgbClr val="FF0000"/>
                </a:solidFill>
              </a:rPr>
              <a:t>; 5 - ac</a:t>
            </a:r>
            <a:endParaRPr lang="en-US" sz="1200" b="1" dirty="0">
              <a:solidFill>
                <a:srgbClr val="FF0000"/>
              </a:solidFill>
            </a:endParaRPr>
          </a:p>
        </p:txBody>
      </p:sp>
      <p:sp>
        <p:nvSpPr>
          <p:cNvPr id="84" name="Alternate Process 83"/>
          <p:cNvSpPr/>
          <p:nvPr/>
        </p:nvSpPr>
        <p:spPr>
          <a:xfrm>
            <a:off x="6013450" y="117757"/>
            <a:ext cx="1373772"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200" dirty="0" smtClean="0"/>
              <a:t>DOCUMENT KIND</a:t>
            </a:r>
            <a:endParaRPr lang="en-US" sz="1200" dirty="0"/>
          </a:p>
        </p:txBody>
      </p:sp>
      <p:sp>
        <p:nvSpPr>
          <p:cNvPr id="94" name="Rectangle 93"/>
          <p:cNvSpPr/>
          <p:nvPr/>
        </p:nvSpPr>
        <p:spPr>
          <a:xfrm rot="5400000" flipV="1">
            <a:off x="7669203" y="1161244"/>
            <a:ext cx="243338" cy="40969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12" name="Elbow Connector 11"/>
          <p:cNvCxnSpPr>
            <a:stCxn id="62" idx="1"/>
            <a:endCxn id="3" idx="3"/>
          </p:cNvCxnSpPr>
          <p:nvPr/>
        </p:nvCxnSpPr>
        <p:spPr>
          <a:xfrm rot="10800000">
            <a:off x="6633061" y="2373974"/>
            <a:ext cx="720322" cy="2455"/>
          </a:xfrm>
          <a:prstGeom prst="bentConnector3">
            <a:avLst>
              <a:gd name="adj1" fmla="val 50000"/>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9" name="Elbow Connector 28"/>
          <p:cNvCxnSpPr/>
          <p:nvPr/>
        </p:nvCxnSpPr>
        <p:spPr>
          <a:xfrm>
            <a:off x="7370371" y="576622"/>
            <a:ext cx="1049906" cy="797725"/>
          </a:xfrm>
          <a:prstGeom prst="bentConnector3">
            <a:avLst>
              <a:gd name="adj1" fmla="val 124888"/>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26" name="Elbow Connector 225"/>
          <p:cNvCxnSpPr>
            <a:stCxn id="94" idx="0"/>
            <a:endCxn id="62" idx="0"/>
          </p:cNvCxnSpPr>
          <p:nvPr/>
        </p:nvCxnSpPr>
        <p:spPr>
          <a:xfrm rot="10800000" flipH="1" flipV="1">
            <a:off x="7586027" y="1366089"/>
            <a:ext cx="454242" cy="596828"/>
          </a:xfrm>
          <a:prstGeom prst="bentConnector4">
            <a:avLst>
              <a:gd name="adj1" fmla="val -50326"/>
              <a:gd name="adj2" fmla="val 67161"/>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111" name="TextBox 110"/>
          <p:cNvSpPr txBox="1"/>
          <p:nvPr/>
        </p:nvSpPr>
        <p:spPr>
          <a:xfrm>
            <a:off x="6083568" y="884357"/>
            <a:ext cx="2545938" cy="307777"/>
          </a:xfrm>
          <a:prstGeom prst="rect">
            <a:avLst/>
          </a:prstGeom>
          <a:noFill/>
        </p:spPr>
        <p:txBody>
          <a:bodyPr wrap="square" rtlCol="0">
            <a:spAutoFit/>
          </a:bodyPr>
          <a:lstStyle/>
          <a:p>
            <a:r>
              <a:rPr lang="en-US" sz="1400" i="1" dirty="0" smtClean="0"/>
              <a:t>[document] of [document kind] </a:t>
            </a:r>
          </a:p>
        </p:txBody>
      </p:sp>
      <p:sp>
        <p:nvSpPr>
          <p:cNvPr id="114" name="Oval 113"/>
          <p:cNvSpPr/>
          <p:nvPr/>
        </p:nvSpPr>
        <p:spPr>
          <a:xfrm>
            <a:off x="7968602" y="1919671"/>
            <a:ext cx="128815" cy="104997"/>
          </a:xfrm>
          <a:prstGeom prst="ellipse">
            <a:avLst/>
          </a:prstGeom>
          <a:solidFill>
            <a:schemeClr val="tx2">
              <a:lumMod val="5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Rectangle 116"/>
          <p:cNvSpPr/>
          <p:nvPr/>
        </p:nvSpPr>
        <p:spPr>
          <a:xfrm rot="5400000" flipV="1">
            <a:off x="8093763" y="1162464"/>
            <a:ext cx="243338" cy="40969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118" name="Straight Connector 117"/>
          <p:cNvCxnSpPr/>
          <p:nvPr/>
        </p:nvCxnSpPr>
        <p:spPr>
          <a:xfrm>
            <a:off x="7586027" y="1177586"/>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2664263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87607" y="231809"/>
            <a:ext cx="8442280" cy="1143000"/>
          </a:xfrm>
        </p:spPr>
        <p:txBody>
          <a:bodyPr>
            <a:normAutofit/>
          </a:bodyPr>
          <a:lstStyle/>
          <a:p>
            <a:pPr lvl="1"/>
            <a:r>
              <a:rPr lang="en-US" sz="3600" b="1" dirty="0"/>
              <a:t>The steps of the model development </a:t>
            </a:r>
            <a:endParaRPr lang="pt-PT" sz="3600" b="1" kern="1200" dirty="0">
              <a:solidFill>
                <a:schemeClr val="tx1"/>
              </a:solidFill>
              <a:latin typeface="+mj-lt"/>
              <a:ea typeface="+mj-ea"/>
              <a:cs typeface="+mj-cs"/>
            </a:endParaRPr>
          </a:p>
        </p:txBody>
      </p:sp>
      <p:sp>
        <p:nvSpPr>
          <p:cNvPr id="5" name="Rectangle 4"/>
          <p:cNvSpPr/>
          <p:nvPr/>
        </p:nvSpPr>
        <p:spPr>
          <a:xfrm>
            <a:off x="409937" y="1183782"/>
            <a:ext cx="7787011" cy="646331"/>
          </a:xfrm>
          <a:prstGeom prst="rect">
            <a:avLst/>
          </a:prstGeom>
        </p:spPr>
        <p:txBody>
          <a:bodyPr wrap="square">
            <a:spAutoFit/>
          </a:bodyPr>
          <a:lstStyle/>
          <a:p>
            <a:r>
              <a:rPr lang="en-US" dirty="0"/>
              <a:t>The essence of the D-act is the declaration entity whose facts are formalized in the (physical) document, whose purposes of the declaration will to last over time.</a:t>
            </a:r>
            <a:endParaRPr lang="pt-PT" dirty="0"/>
          </a:p>
        </p:txBody>
      </p:sp>
      <p:sp>
        <p:nvSpPr>
          <p:cNvPr id="8" name="Rectangle 7"/>
          <p:cNvSpPr/>
          <p:nvPr/>
        </p:nvSpPr>
        <p:spPr>
          <a:xfrm>
            <a:off x="409937" y="1962526"/>
            <a:ext cx="7556110" cy="646331"/>
          </a:xfrm>
          <a:prstGeom prst="rect">
            <a:avLst/>
          </a:prstGeom>
        </p:spPr>
        <p:txBody>
          <a:bodyPr wrap="square">
            <a:spAutoFit/>
          </a:bodyPr>
          <a:lstStyle/>
          <a:p>
            <a:r>
              <a:rPr lang="en-US" dirty="0"/>
              <a:t>TRANSACTION KIND </a:t>
            </a:r>
            <a:r>
              <a:rPr lang="en-US" i="1" dirty="0" smtClean="0"/>
              <a:t>class - </a:t>
            </a:r>
            <a:r>
              <a:rPr lang="en-US" dirty="0" smtClean="0"/>
              <a:t>represents </a:t>
            </a:r>
            <a:r>
              <a:rPr lang="en-US" dirty="0"/>
              <a:t>transactions whose results are facts of the </a:t>
            </a:r>
            <a:r>
              <a:rPr lang="en-US" dirty="0" smtClean="0"/>
              <a:t>world.</a:t>
            </a:r>
            <a:r>
              <a:rPr lang="pt-PT" dirty="0" smtClean="0"/>
              <a:t> </a:t>
            </a:r>
            <a:r>
              <a:rPr lang="en-US" i="1" dirty="0"/>
              <a:t>T01 </a:t>
            </a:r>
            <a:r>
              <a:rPr lang="en-US" dirty="0"/>
              <a:t>- </a:t>
            </a:r>
            <a:r>
              <a:rPr lang="en-US" i="1" dirty="0"/>
              <a:t>blood drawing consent realization </a:t>
            </a:r>
            <a:endParaRPr lang="en-US" dirty="0"/>
          </a:p>
        </p:txBody>
      </p:sp>
      <p:sp>
        <p:nvSpPr>
          <p:cNvPr id="10" name="Rectangle 9"/>
          <p:cNvSpPr/>
          <p:nvPr/>
        </p:nvSpPr>
        <p:spPr>
          <a:xfrm>
            <a:off x="409936" y="2690686"/>
            <a:ext cx="7960188" cy="646331"/>
          </a:xfrm>
          <a:prstGeom prst="rect">
            <a:avLst/>
          </a:prstGeom>
        </p:spPr>
        <p:txBody>
          <a:bodyPr wrap="square">
            <a:spAutoFit/>
          </a:bodyPr>
          <a:lstStyle/>
          <a:p>
            <a:r>
              <a:rPr lang="en-US" dirty="0"/>
              <a:t>D-ACT KIND </a:t>
            </a:r>
            <a:r>
              <a:rPr lang="en-US" i="1" dirty="0"/>
              <a:t>class</a:t>
            </a:r>
            <a:r>
              <a:rPr lang="en-US" dirty="0"/>
              <a:t> represents all kinds of actions at </a:t>
            </a:r>
            <a:r>
              <a:rPr lang="en-US" dirty="0" err="1"/>
              <a:t>datalogical</a:t>
            </a:r>
            <a:r>
              <a:rPr lang="en-US" dirty="0"/>
              <a:t> level.</a:t>
            </a:r>
            <a:r>
              <a:rPr lang="pt-PT" dirty="0"/>
              <a:t> </a:t>
            </a:r>
            <a:r>
              <a:rPr lang="pt-PT" dirty="0" smtClean="0"/>
              <a:t> </a:t>
            </a:r>
            <a:r>
              <a:rPr lang="pt-PT" dirty="0" err="1" smtClean="0"/>
              <a:t>These</a:t>
            </a:r>
            <a:r>
              <a:rPr lang="pt-PT" dirty="0" smtClean="0"/>
              <a:t> </a:t>
            </a:r>
            <a:r>
              <a:rPr lang="pt-PT" dirty="0" err="1" smtClean="0"/>
              <a:t>actions</a:t>
            </a:r>
            <a:r>
              <a:rPr lang="pt-PT" dirty="0" smtClean="0"/>
              <a:t> </a:t>
            </a:r>
            <a:r>
              <a:rPr lang="en-US" dirty="0" smtClean="0"/>
              <a:t>formalize </a:t>
            </a:r>
            <a:r>
              <a:rPr lang="en-US" dirty="0"/>
              <a:t>a declaration type of TRANSACTION KIND </a:t>
            </a:r>
            <a:r>
              <a:rPr lang="en-US" i="1" dirty="0"/>
              <a:t>class</a:t>
            </a:r>
            <a:r>
              <a:rPr lang="en-US" dirty="0"/>
              <a:t> in D-ACT </a:t>
            </a:r>
            <a:r>
              <a:rPr lang="en-US" i="1" dirty="0" err="1"/>
              <a:t>clas</a:t>
            </a:r>
            <a:r>
              <a:rPr lang="pt-PT" dirty="0"/>
              <a:t> </a:t>
            </a:r>
            <a:endParaRPr lang="en-US" dirty="0"/>
          </a:p>
        </p:txBody>
      </p:sp>
      <p:sp>
        <p:nvSpPr>
          <p:cNvPr id="14" name="Rectangle 13"/>
          <p:cNvSpPr/>
          <p:nvPr/>
        </p:nvSpPr>
        <p:spPr>
          <a:xfrm>
            <a:off x="409936" y="3481317"/>
            <a:ext cx="7960187" cy="923330"/>
          </a:xfrm>
          <a:prstGeom prst="rect">
            <a:avLst/>
          </a:prstGeom>
        </p:spPr>
        <p:txBody>
          <a:bodyPr wrap="square">
            <a:spAutoFit/>
          </a:bodyPr>
          <a:lstStyle/>
          <a:p>
            <a:r>
              <a:rPr lang="en-US" dirty="0"/>
              <a:t>DOCUMENTAL PROCESS STEP </a:t>
            </a:r>
            <a:r>
              <a:rPr lang="en-US" i="1" dirty="0"/>
              <a:t>class </a:t>
            </a:r>
            <a:r>
              <a:rPr lang="en-US" dirty="0"/>
              <a:t>specifies each step, at </a:t>
            </a:r>
            <a:r>
              <a:rPr lang="en-US" dirty="0" err="1"/>
              <a:t>datalogical</a:t>
            </a:r>
            <a:r>
              <a:rPr lang="en-US" dirty="0"/>
              <a:t> level, needed for registering each declaration in D-ACT </a:t>
            </a:r>
            <a:r>
              <a:rPr lang="en-US" i="1" dirty="0" smtClean="0"/>
              <a:t>class</a:t>
            </a:r>
            <a:r>
              <a:rPr lang="en-US" dirty="0" smtClean="0"/>
              <a:t>. A </a:t>
            </a:r>
            <a:r>
              <a:rPr lang="en-US" dirty="0"/>
              <a:t>certain d-act kind formalizes a certain transaction step. </a:t>
            </a:r>
          </a:p>
        </p:txBody>
      </p:sp>
      <p:sp>
        <p:nvSpPr>
          <p:cNvPr id="15" name="Rectangle 14"/>
          <p:cNvSpPr/>
          <p:nvPr/>
        </p:nvSpPr>
        <p:spPr>
          <a:xfrm>
            <a:off x="409936" y="4520171"/>
            <a:ext cx="7960187" cy="923330"/>
          </a:xfrm>
          <a:prstGeom prst="rect">
            <a:avLst/>
          </a:prstGeom>
        </p:spPr>
        <p:txBody>
          <a:bodyPr wrap="square">
            <a:spAutoFit/>
          </a:bodyPr>
          <a:lstStyle/>
          <a:p>
            <a:r>
              <a:rPr lang="en-US" dirty="0"/>
              <a:t>TRANSACTION STEP </a:t>
            </a:r>
            <a:r>
              <a:rPr lang="en-US" i="1" dirty="0"/>
              <a:t>class </a:t>
            </a:r>
            <a:r>
              <a:rPr lang="en-US" dirty="0"/>
              <a:t>specifies the steps required for each transaction from TRANSACTION KIND</a:t>
            </a:r>
            <a:r>
              <a:rPr lang="en-US" i="1" dirty="0"/>
              <a:t> class.</a:t>
            </a:r>
            <a:r>
              <a:rPr lang="en-US" dirty="0"/>
              <a:t> </a:t>
            </a:r>
            <a:r>
              <a:rPr lang="en-US" dirty="0" smtClean="0"/>
              <a:t>1 </a:t>
            </a:r>
            <a:r>
              <a:rPr lang="en-US" dirty="0"/>
              <a:t>– </a:t>
            </a:r>
            <a:r>
              <a:rPr lang="en-US" dirty="0" err="1"/>
              <a:t>rq</a:t>
            </a:r>
            <a:r>
              <a:rPr lang="en-US" dirty="0"/>
              <a:t> (request); 2 – pm (promise); 3 – ex (execute); 4 – </a:t>
            </a:r>
            <a:r>
              <a:rPr lang="en-US" dirty="0" err="1"/>
              <a:t>st</a:t>
            </a:r>
            <a:r>
              <a:rPr lang="en-US" dirty="0"/>
              <a:t> (state) and 5 – ac (accept).</a:t>
            </a:r>
            <a:endParaRPr lang="pt-PT" dirty="0"/>
          </a:p>
        </p:txBody>
      </p:sp>
      <p:sp>
        <p:nvSpPr>
          <p:cNvPr id="16" name="Rectangle 15"/>
          <p:cNvSpPr/>
          <p:nvPr/>
        </p:nvSpPr>
        <p:spPr>
          <a:xfrm>
            <a:off x="409936" y="5585188"/>
            <a:ext cx="8364263" cy="1200329"/>
          </a:xfrm>
          <a:prstGeom prst="rect">
            <a:avLst/>
          </a:prstGeom>
        </p:spPr>
        <p:txBody>
          <a:bodyPr wrap="square">
            <a:spAutoFit/>
          </a:bodyPr>
          <a:lstStyle/>
          <a:p>
            <a:r>
              <a:rPr lang="en-US" i="1" dirty="0" smtClean="0"/>
              <a:t>T1 </a:t>
            </a:r>
            <a:r>
              <a:rPr lang="en-US" i="1" dirty="0"/>
              <a:t>blood drawing consent realization </a:t>
            </a:r>
            <a:r>
              <a:rPr lang="en-US" dirty="0"/>
              <a:t>and </a:t>
            </a:r>
            <a:r>
              <a:rPr lang="en-US" i="1" dirty="0"/>
              <a:t>T02 - blood drawing consent letter signing. </a:t>
            </a:r>
            <a:r>
              <a:rPr lang="en-US" dirty="0"/>
              <a:t>The instance 24 means, the request act is realized by one hand-over; the instance 26 means that the execute is realized by one sign; the instance 27 means, the state act is realized by one hand-over</a:t>
            </a:r>
            <a:r>
              <a:rPr lang="pt-PT" dirty="0"/>
              <a:t> </a:t>
            </a:r>
            <a:endParaRPr lang="en-US" dirty="0"/>
          </a:p>
        </p:txBody>
      </p:sp>
    </p:spTree>
    <p:extLst>
      <p:ext uri="{BB962C8B-B14F-4D97-AF65-F5344CB8AC3E}">
        <p14:creationId xmlns:p14="http://schemas.microsoft.com/office/powerpoint/2010/main" val="76412322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b="1" dirty="0"/>
              <a:t>The steps of the model </a:t>
            </a:r>
            <a:r>
              <a:rPr lang="en-US" b="1" dirty="0" smtClean="0"/>
              <a:t>development</a:t>
            </a:r>
            <a:br>
              <a:rPr lang="en-US" b="1" dirty="0" smtClean="0"/>
            </a:br>
            <a:r>
              <a:rPr lang="en-US" b="1" dirty="0" smtClean="0"/>
              <a:t> </a:t>
            </a:r>
            <a:r>
              <a:rPr lang="is-IS" sz="2000" b="1" dirty="0">
                <a:solidFill>
                  <a:srgbClr val="000000"/>
                </a:solidFill>
              </a:rPr>
              <a:t>… continuation</a:t>
            </a:r>
            <a:r>
              <a:rPr lang="pt-PT" sz="2000" b="1" dirty="0">
                <a:solidFill>
                  <a:srgbClr val="000000"/>
                </a:solidFill>
              </a:rPr>
              <a:t> </a:t>
            </a:r>
            <a:r>
              <a:rPr lang="en-US" sz="2000" b="1" dirty="0">
                <a:solidFill>
                  <a:srgbClr val="C00000"/>
                </a:solidFill>
              </a:rPr>
              <a:t/>
            </a:r>
            <a:br>
              <a:rPr lang="en-US" sz="2000" b="1" dirty="0">
                <a:solidFill>
                  <a:srgbClr val="C00000"/>
                </a:solidFill>
              </a:rPr>
            </a:br>
            <a:endParaRPr lang="en-US" sz="2000" dirty="0"/>
          </a:p>
        </p:txBody>
      </p:sp>
      <p:sp>
        <p:nvSpPr>
          <p:cNvPr id="3" name="Rectangle 2"/>
          <p:cNvSpPr/>
          <p:nvPr/>
        </p:nvSpPr>
        <p:spPr>
          <a:xfrm>
            <a:off x="457201" y="1475372"/>
            <a:ext cx="8086098" cy="923330"/>
          </a:xfrm>
          <a:prstGeom prst="rect">
            <a:avLst/>
          </a:prstGeom>
        </p:spPr>
        <p:txBody>
          <a:bodyPr wrap="square">
            <a:spAutoFit/>
          </a:bodyPr>
          <a:lstStyle/>
          <a:p>
            <a:r>
              <a:rPr lang="en-US" dirty="0" smtClean="0"/>
              <a:t>DOCUMENTAL </a:t>
            </a:r>
            <a:r>
              <a:rPr lang="en-US" dirty="0"/>
              <a:t>PROCESS STEP </a:t>
            </a:r>
            <a:r>
              <a:rPr lang="en-US" i="1" dirty="0"/>
              <a:t>class</a:t>
            </a:r>
            <a:r>
              <a:rPr lang="en-US" dirty="0"/>
              <a:t> implements the blood drawing consent transaction through these five steps, i.e. they are the realization of TRANSACTION KIND. </a:t>
            </a:r>
          </a:p>
        </p:txBody>
      </p:sp>
      <p:sp>
        <p:nvSpPr>
          <p:cNvPr id="4" name="Rectangle 3"/>
          <p:cNvSpPr/>
          <p:nvPr/>
        </p:nvSpPr>
        <p:spPr>
          <a:xfrm>
            <a:off x="482095" y="2480186"/>
            <a:ext cx="7859168" cy="646331"/>
          </a:xfrm>
          <a:prstGeom prst="rect">
            <a:avLst/>
          </a:prstGeom>
        </p:spPr>
        <p:txBody>
          <a:bodyPr wrap="square">
            <a:spAutoFit/>
          </a:bodyPr>
          <a:lstStyle/>
          <a:p>
            <a:r>
              <a:rPr lang="en-US" dirty="0"/>
              <a:t>DOCUMENT </a:t>
            </a:r>
            <a:r>
              <a:rPr lang="en-US" i="1" dirty="0"/>
              <a:t>class</a:t>
            </a:r>
            <a:r>
              <a:rPr lang="en-US" dirty="0"/>
              <a:t> refers to the population of documents </a:t>
            </a:r>
            <a:r>
              <a:rPr lang="en-US" dirty="0" smtClean="0"/>
              <a:t>.The </a:t>
            </a:r>
            <a:r>
              <a:rPr lang="en-US" dirty="0"/>
              <a:t>documents in DOCUMENT </a:t>
            </a:r>
            <a:r>
              <a:rPr lang="en-US" i="1" dirty="0"/>
              <a:t>class</a:t>
            </a:r>
            <a:r>
              <a:rPr lang="en-US" dirty="0"/>
              <a:t> are a type of DOCUMENT KIND </a:t>
            </a:r>
            <a:r>
              <a:rPr lang="en-US" i="1" dirty="0"/>
              <a:t>class. </a:t>
            </a:r>
            <a:endParaRPr lang="en-US" dirty="0"/>
          </a:p>
        </p:txBody>
      </p:sp>
      <p:sp>
        <p:nvSpPr>
          <p:cNvPr id="5" name="Rectangle 4"/>
          <p:cNvSpPr/>
          <p:nvPr/>
        </p:nvSpPr>
        <p:spPr>
          <a:xfrm>
            <a:off x="482095" y="3226980"/>
            <a:ext cx="7859168" cy="646331"/>
          </a:xfrm>
          <a:prstGeom prst="rect">
            <a:avLst/>
          </a:prstGeom>
        </p:spPr>
        <p:txBody>
          <a:bodyPr wrap="square">
            <a:spAutoFit/>
          </a:bodyPr>
          <a:lstStyle/>
          <a:p>
            <a:r>
              <a:rPr lang="en-US" dirty="0"/>
              <a:t>D-ACT </a:t>
            </a:r>
            <a:r>
              <a:rPr lang="en-US" i="1" dirty="0"/>
              <a:t>class </a:t>
            </a:r>
            <a:r>
              <a:rPr lang="en-US" dirty="0"/>
              <a:t>is the core of our </a:t>
            </a:r>
            <a:r>
              <a:rPr lang="en-US" dirty="0" smtClean="0"/>
              <a:t>approach. It represents </a:t>
            </a:r>
            <a:r>
              <a:rPr lang="en-US" dirty="0"/>
              <a:t>a document act. The D-ACT </a:t>
            </a:r>
            <a:r>
              <a:rPr lang="en-US" i="1" dirty="0"/>
              <a:t>class</a:t>
            </a:r>
            <a:r>
              <a:rPr lang="en-US" dirty="0"/>
              <a:t> specifies all particular acts of a particular </a:t>
            </a:r>
            <a:r>
              <a:rPr lang="en-US" dirty="0" smtClean="0"/>
              <a:t>transaction.</a:t>
            </a:r>
            <a:endParaRPr lang="en-US" dirty="0"/>
          </a:p>
        </p:txBody>
      </p:sp>
      <p:sp>
        <p:nvSpPr>
          <p:cNvPr id="6" name="Rectangle 5"/>
          <p:cNvSpPr/>
          <p:nvPr/>
        </p:nvSpPr>
        <p:spPr>
          <a:xfrm>
            <a:off x="457200" y="4052752"/>
            <a:ext cx="8205518" cy="646331"/>
          </a:xfrm>
          <a:prstGeom prst="rect">
            <a:avLst/>
          </a:prstGeom>
        </p:spPr>
        <p:txBody>
          <a:bodyPr wrap="square">
            <a:spAutoFit/>
          </a:bodyPr>
          <a:lstStyle/>
          <a:p>
            <a:r>
              <a:rPr lang="en-US" dirty="0"/>
              <a:t>In D-ACT </a:t>
            </a:r>
            <a:r>
              <a:rPr lang="en-US" i="1" dirty="0"/>
              <a:t>class</a:t>
            </a:r>
            <a:r>
              <a:rPr lang="en-US" dirty="0"/>
              <a:t> one also can </a:t>
            </a:r>
            <a:r>
              <a:rPr lang="en-US" dirty="0" smtClean="0"/>
              <a:t>find:  </a:t>
            </a:r>
            <a:r>
              <a:rPr lang="en-US" dirty="0"/>
              <a:t>the history of a particular </a:t>
            </a:r>
            <a:r>
              <a:rPr lang="en-US" dirty="0" smtClean="0"/>
              <a:t>process; the </a:t>
            </a:r>
            <a:r>
              <a:rPr lang="en-US" dirty="0"/>
              <a:t>historical of a </a:t>
            </a:r>
            <a:r>
              <a:rPr lang="en-US" dirty="0" smtClean="0"/>
              <a:t>particular;</a:t>
            </a:r>
            <a:r>
              <a:rPr lang="en-US" dirty="0"/>
              <a:t> </a:t>
            </a:r>
            <a:r>
              <a:rPr lang="en-US" dirty="0" smtClean="0"/>
              <a:t>All </a:t>
            </a:r>
            <a:r>
              <a:rPr lang="en-US" dirty="0"/>
              <a:t>history of a </a:t>
            </a:r>
            <a:r>
              <a:rPr lang="en-US" dirty="0" smtClean="0"/>
              <a:t>transaction; </a:t>
            </a:r>
            <a:endParaRPr lang="pt-PT" dirty="0"/>
          </a:p>
        </p:txBody>
      </p:sp>
      <p:sp>
        <p:nvSpPr>
          <p:cNvPr id="7" name="Rectangle 6"/>
          <p:cNvSpPr/>
          <p:nvPr/>
        </p:nvSpPr>
        <p:spPr>
          <a:xfrm>
            <a:off x="413905" y="4816271"/>
            <a:ext cx="8086099" cy="1477328"/>
          </a:xfrm>
          <a:prstGeom prst="rect">
            <a:avLst/>
          </a:prstGeom>
        </p:spPr>
        <p:txBody>
          <a:bodyPr wrap="square">
            <a:spAutoFit/>
          </a:bodyPr>
          <a:lstStyle/>
          <a:p>
            <a:r>
              <a:rPr lang="en-US" dirty="0"/>
              <a:t>D-ACT </a:t>
            </a:r>
            <a:r>
              <a:rPr lang="en-US" i="1" dirty="0"/>
              <a:t>class</a:t>
            </a:r>
            <a:r>
              <a:rPr lang="en-US" dirty="0"/>
              <a:t> specifies all particular acts of a particular transaction. </a:t>
            </a:r>
            <a:r>
              <a:rPr lang="en-US" dirty="0" smtClean="0"/>
              <a:t>We can identify: </a:t>
            </a:r>
            <a:r>
              <a:rPr lang="en-US" dirty="0"/>
              <a:t>1) the result of a transaction </a:t>
            </a:r>
            <a:r>
              <a:rPr lang="en-US" dirty="0" smtClean="0"/>
              <a:t>2</a:t>
            </a:r>
            <a:r>
              <a:rPr lang="en-US" dirty="0"/>
              <a:t>) the document required for this declaration </a:t>
            </a:r>
            <a:r>
              <a:rPr lang="en-US" dirty="0" smtClean="0"/>
              <a:t>; </a:t>
            </a:r>
            <a:r>
              <a:rPr lang="en-US" dirty="0"/>
              <a:t>3) all actions (D-ACT KIND), which must be realized at </a:t>
            </a:r>
            <a:r>
              <a:rPr lang="en-US" dirty="0" err="1"/>
              <a:t>datalogical</a:t>
            </a:r>
            <a:r>
              <a:rPr lang="en-US" dirty="0"/>
              <a:t> abstraction level (DOCUMENTAL PROCESS STEP), to formalize (to sign) the declaration and; 4) the coordination or production act used in each action (D-ACT </a:t>
            </a:r>
            <a:r>
              <a:rPr lang="en-US" dirty="0" smtClean="0"/>
              <a:t>KIND)</a:t>
            </a:r>
            <a:r>
              <a:rPr lang="pt-PT" dirty="0" smtClean="0"/>
              <a:t> </a:t>
            </a:r>
            <a:endParaRPr lang="en-US" dirty="0"/>
          </a:p>
        </p:txBody>
      </p:sp>
    </p:spTree>
    <p:extLst>
      <p:ext uri="{BB962C8B-B14F-4D97-AF65-F5344CB8AC3E}">
        <p14:creationId xmlns:p14="http://schemas.microsoft.com/office/powerpoint/2010/main" val="246706359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6950" y="1738094"/>
            <a:ext cx="7224192" cy="3393237"/>
          </a:xfrm>
          <a:prstGeom prst="rect">
            <a:avLst/>
          </a:prstGeom>
        </p:spPr>
        <p:txBody>
          <a:bodyPr wrap="square">
            <a:spAutoFit/>
          </a:bodyPr>
          <a:lstStyle/>
          <a:p>
            <a:pPr>
              <a:lnSpc>
                <a:spcPct val="150000"/>
              </a:lnSpc>
            </a:pPr>
            <a:r>
              <a:rPr lang="en-US" dirty="0"/>
              <a:t>We argue </a:t>
            </a:r>
            <a:r>
              <a:rPr lang="en-US" dirty="0" smtClean="0"/>
              <a:t>- </a:t>
            </a:r>
            <a:r>
              <a:rPr lang="en-US" dirty="0"/>
              <a:t>facts embodied in documents are formalizations of social acts including their rights and obligations required to fulfill commitments for the creation of any product or service. </a:t>
            </a:r>
            <a:endParaRPr lang="en-US" dirty="0" smtClean="0"/>
          </a:p>
          <a:p>
            <a:pPr>
              <a:lnSpc>
                <a:spcPct val="150000"/>
              </a:lnSpc>
            </a:pPr>
            <a:endParaRPr lang="en-US" dirty="0"/>
          </a:p>
          <a:p>
            <a:pPr>
              <a:lnSpc>
                <a:spcPct val="150000"/>
              </a:lnSpc>
            </a:pPr>
            <a:r>
              <a:rPr lang="en-US" dirty="0" smtClean="0"/>
              <a:t>Document </a:t>
            </a:r>
            <a:r>
              <a:rPr lang="en-US" dirty="0"/>
              <a:t>formalizes the creation of new social artifacts, assigning responsibilities </a:t>
            </a:r>
            <a:r>
              <a:rPr lang="en-US" dirty="0" smtClean="0"/>
              <a:t>- </a:t>
            </a:r>
            <a:r>
              <a:rPr lang="en-US" dirty="0" smtClean="0"/>
              <a:t>who </a:t>
            </a:r>
            <a:r>
              <a:rPr lang="en-US" dirty="0"/>
              <a:t>produce it, who signs it, and so forth</a:t>
            </a:r>
            <a:r>
              <a:rPr lang="en-US" dirty="0" smtClean="0"/>
              <a:t>.</a:t>
            </a:r>
          </a:p>
          <a:p>
            <a:pPr>
              <a:lnSpc>
                <a:spcPct val="150000"/>
              </a:lnSpc>
            </a:pPr>
            <a:endParaRPr lang="en-US" dirty="0"/>
          </a:p>
          <a:p>
            <a:pPr>
              <a:lnSpc>
                <a:spcPct val="150000"/>
              </a:lnSpc>
            </a:pPr>
            <a:r>
              <a:rPr lang="en-US" dirty="0"/>
              <a:t>O</a:t>
            </a:r>
            <a:r>
              <a:rPr lang="en-US" dirty="0" smtClean="0"/>
              <a:t>nly </a:t>
            </a:r>
            <a:r>
              <a:rPr lang="en-US" dirty="0"/>
              <a:t>documents are able to extend these commitments to the long term</a:t>
            </a:r>
            <a:endParaRPr lang="pt-PT" dirty="0"/>
          </a:p>
        </p:txBody>
      </p:sp>
      <p:sp>
        <p:nvSpPr>
          <p:cNvPr id="3" name="TextBox 2"/>
          <p:cNvSpPr txBox="1"/>
          <p:nvPr/>
        </p:nvSpPr>
        <p:spPr>
          <a:xfrm>
            <a:off x="1246949" y="620502"/>
            <a:ext cx="7224193" cy="707886"/>
          </a:xfrm>
          <a:prstGeom prst="rect">
            <a:avLst/>
          </a:prstGeom>
          <a:noFill/>
        </p:spPr>
        <p:txBody>
          <a:bodyPr wrap="square" rtlCol="0">
            <a:spAutoFit/>
          </a:bodyPr>
          <a:lstStyle/>
          <a:p>
            <a:r>
              <a:rPr lang="en-US" sz="4000" b="1" dirty="0">
                <a:latin typeface="+mj-lt"/>
                <a:ea typeface="+mj-ea"/>
                <a:cs typeface="+mj-cs"/>
              </a:rPr>
              <a:t>Final remarks </a:t>
            </a:r>
          </a:p>
        </p:txBody>
      </p:sp>
    </p:spTree>
    <p:extLst>
      <p:ext uri="{BB962C8B-B14F-4D97-AF65-F5344CB8AC3E}">
        <p14:creationId xmlns:p14="http://schemas.microsoft.com/office/powerpoint/2010/main" val="287444142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en-US" sz="4000" b="1" dirty="0"/>
              <a:t>Next steps </a:t>
            </a:r>
          </a:p>
        </p:txBody>
      </p:sp>
      <p:sp>
        <p:nvSpPr>
          <p:cNvPr id="3" name="Espaço Reservado para Conteúdo 2"/>
          <p:cNvSpPr>
            <a:spLocks noGrp="1"/>
          </p:cNvSpPr>
          <p:nvPr>
            <p:ph idx="1"/>
          </p:nvPr>
        </p:nvSpPr>
        <p:spPr>
          <a:xfrm>
            <a:off x="821505" y="1616194"/>
            <a:ext cx="7664069" cy="4790859"/>
          </a:xfrm>
        </p:spPr>
        <p:txBody>
          <a:bodyPr>
            <a:normAutofit fontScale="70000" lnSpcReduction="20000"/>
          </a:bodyPr>
          <a:lstStyle/>
          <a:p>
            <a:pPr marL="0" indent="0">
              <a:spcAft>
                <a:spcPts val="1200"/>
              </a:spcAft>
              <a:buNone/>
            </a:pPr>
            <a:r>
              <a:rPr lang="en-US" dirty="0" smtClean="0"/>
              <a:t>  </a:t>
            </a:r>
            <a:r>
              <a:rPr lang="en-US" dirty="0" smtClean="0"/>
              <a:t>to</a:t>
            </a:r>
            <a:r>
              <a:rPr lang="is-IS" dirty="0" smtClean="0"/>
              <a:t>…</a:t>
            </a:r>
            <a:endParaRPr lang="en-US" dirty="0" smtClean="0"/>
          </a:p>
          <a:p>
            <a:pPr lvl="1">
              <a:spcAft>
                <a:spcPts val="1200"/>
              </a:spcAft>
              <a:buFont typeface="Wingdings" charset="2"/>
              <a:buChar char="ü"/>
            </a:pPr>
            <a:r>
              <a:rPr lang="en-US" dirty="0" smtClean="0"/>
              <a:t>develop </a:t>
            </a:r>
            <a:r>
              <a:rPr lang="en-US" dirty="0" smtClean="0"/>
              <a:t>our </a:t>
            </a:r>
            <a:r>
              <a:rPr lang="en-US" dirty="0"/>
              <a:t>ontological model in order to keep the entire document lifecycle, since its creation up to its proper </a:t>
            </a:r>
            <a:r>
              <a:rPr lang="en-US" dirty="0" smtClean="0"/>
              <a:t>discard;</a:t>
            </a:r>
          </a:p>
          <a:p>
            <a:pPr lvl="1">
              <a:spcAft>
                <a:spcPts val="600"/>
              </a:spcAft>
              <a:buFont typeface="Wingdings" charset="2"/>
              <a:buChar char="ü"/>
            </a:pPr>
            <a:r>
              <a:rPr lang="en-US" dirty="0" smtClean="0"/>
              <a:t>consolidate </a:t>
            </a:r>
            <a:r>
              <a:rPr lang="en-US" dirty="0"/>
              <a:t>our theoretical and methodological </a:t>
            </a:r>
            <a:r>
              <a:rPr lang="en-US" dirty="0" smtClean="0"/>
              <a:t>bases;</a:t>
            </a:r>
          </a:p>
          <a:p>
            <a:pPr lvl="1">
              <a:spcAft>
                <a:spcPts val="600"/>
              </a:spcAft>
              <a:buFont typeface="Wingdings" charset="2"/>
              <a:buChar char="ü"/>
            </a:pPr>
            <a:r>
              <a:rPr lang="en-US" dirty="0" smtClean="0"/>
              <a:t>apply </a:t>
            </a:r>
            <a:r>
              <a:rPr lang="en-US" dirty="0"/>
              <a:t>our model in other circumstances for different types of </a:t>
            </a:r>
            <a:r>
              <a:rPr lang="en-US" dirty="0" smtClean="0"/>
              <a:t>declarations;</a:t>
            </a:r>
          </a:p>
          <a:p>
            <a:pPr lvl="1">
              <a:spcAft>
                <a:spcPts val="600"/>
              </a:spcAft>
              <a:buFont typeface="Wingdings" charset="2"/>
              <a:buChar char="ü"/>
            </a:pPr>
            <a:r>
              <a:rPr lang="en-US" dirty="0" smtClean="0"/>
              <a:t>analyze </a:t>
            </a:r>
            <a:r>
              <a:rPr lang="en-US" dirty="0" smtClean="0"/>
              <a:t>and to </a:t>
            </a:r>
            <a:r>
              <a:rPr lang="en-US" dirty="0"/>
              <a:t>identify </a:t>
            </a:r>
            <a:r>
              <a:rPr lang="en-US" dirty="0" smtClean="0"/>
              <a:t>the documents(acts) that are </a:t>
            </a:r>
            <a:r>
              <a:rPr lang="en-US" dirty="0"/>
              <a:t>relevant </a:t>
            </a:r>
            <a:r>
              <a:rPr lang="en-US" dirty="0" smtClean="0"/>
              <a:t>in </a:t>
            </a:r>
            <a:r>
              <a:rPr lang="en-US" dirty="0"/>
              <a:t>organizational </a:t>
            </a:r>
            <a:r>
              <a:rPr lang="en-US" dirty="0" smtClean="0"/>
              <a:t>domain; </a:t>
            </a:r>
          </a:p>
          <a:p>
            <a:pPr lvl="1">
              <a:spcAft>
                <a:spcPts val="600"/>
              </a:spcAft>
              <a:buFont typeface="Wingdings" charset="2"/>
              <a:buChar char="ü"/>
            </a:pPr>
            <a:r>
              <a:rPr lang="en-US" dirty="0" smtClean="0"/>
              <a:t>apply </a:t>
            </a:r>
            <a:r>
              <a:rPr lang="en-US" dirty="0" smtClean="0"/>
              <a:t>our methodology in a real case;</a:t>
            </a:r>
          </a:p>
          <a:p>
            <a:pPr lvl="1">
              <a:spcAft>
                <a:spcPts val="600"/>
              </a:spcAft>
              <a:buFont typeface="Wingdings" charset="2"/>
              <a:buChar char="ü"/>
            </a:pPr>
            <a:r>
              <a:rPr lang="en-US" dirty="0" smtClean="0"/>
              <a:t>analyze </a:t>
            </a:r>
            <a:r>
              <a:rPr lang="en-US" dirty="0" smtClean="0"/>
              <a:t>results;</a:t>
            </a:r>
            <a:endParaRPr lang="en-US" sz="2400" dirty="0"/>
          </a:p>
          <a:p>
            <a:pPr lvl="1">
              <a:spcAft>
                <a:spcPts val="600"/>
              </a:spcAft>
              <a:buFont typeface="Wingdings" charset="2"/>
              <a:buChar char="ü"/>
            </a:pPr>
            <a:r>
              <a:rPr lang="en-US" dirty="0" smtClean="0"/>
              <a:t>present</a:t>
            </a:r>
            <a:r>
              <a:rPr lang="en-US" dirty="0" smtClean="0"/>
              <a:t> </a:t>
            </a:r>
            <a:r>
              <a:rPr lang="en-US" dirty="0"/>
              <a:t>eventual improvements on the theoretical frameworks and </a:t>
            </a:r>
            <a:r>
              <a:rPr lang="en-US" dirty="0" smtClean="0"/>
              <a:t>method.</a:t>
            </a:r>
            <a:endParaRPr lang="en-US" sz="2600" dirty="0" smtClean="0"/>
          </a:p>
          <a:p>
            <a:pPr lvl="1">
              <a:spcAft>
                <a:spcPts val="600"/>
              </a:spcAft>
              <a:buNone/>
            </a:pPr>
            <a:endParaRPr lang="en-US" sz="2600" dirty="0" smtClean="0"/>
          </a:p>
          <a:p>
            <a:pPr lvl="1">
              <a:spcAft>
                <a:spcPts val="600"/>
              </a:spcAft>
              <a:buNone/>
            </a:pPr>
            <a:endParaRPr lang="en-US" sz="2600" dirty="0" smtClean="0"/>
          </a:p>
          <a:p>
            <a:pPr lvl="1">
              <a:spcAft>
                <a:spcPts val="1200"/>
              </a:spcAft>
              <a:buFont typeface="Wingdings" pitchFamily="2" charset="2"/>
              <a:buChar char="ü"/>
            </a:pPr>
            <a:endParaRPr lang="en-US" sz="2600" dirty="0" smtClean="0"/>
          </a:p>
          <a:p>
            <a:pPr lvl="1">
              <a:spcAft>
                <a:spcPts val="1200"/>
              </a:spcAft>
              <a:buNone/>
            </a:pPr>
            <a:endParaRPr lang="en-US" sz="2800" dirty="0" smtClean="0"/>
          </a:p>
          <a:p>
            <a:pPr lvl="1">
              <a:buNone/>
            </a:pPr>
            <a:endParaRPr lang="en-US" sz="2600" dirty="0" smtClean="0"/>
          </a:p>
          <a:p>
            <a:pPr lvl="1">
              <a:buFont typeface="Wingdings" pitchFamily="2" charset="2"/>
              <a:buChar char="ü"/>
            </a:pPr>
            <a:endParaRPr lang="en-US" sz="2600" dirty="0" smtClean="0"/>
          </a:p>
          <a:p>
            <a:pPr>
              <a:spcAft>
                <a:spcPts val="1200"/>
              </a:spcAft>
              <a:buNone/>
            </a:pPr>
            <a:endParaRPr lang="en-US" dirty="0" smtClean="0"/>
          </a:p>
          <a:p>
            <a:pPr lvl="1">
              <a:spcAft>
                <a:spcPts val="1200"/>
              </a:spcAft>
              <a:buNone/>
            </a:pPr>
            <a:endParaRPr lang="en-US" sz="2800" dirty="0" smtClean="0"/>
          </a:p>
        </p:txBody>
      </p:sp>
    </p:spTree>
    <p:extLst>
      <p:ext uri="{BB962C8B-B14F-4D97-AF65-F5344CB8AC3E}">
        <p14:creationId xmlns:p14="http://schemas.microsoft.com/office/powerpoint/2010/main" val="225814127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475" y="533400"/>
            <a:ext cx="7299325" cy="1143000"/>
          </a:xfrm>
        </p:spPr>
        <p:txBody>
          <a:bodyPr rtlCol="0">
            <a:normAutofit/>
          </a:bodyPr>
          <a:lstStyle/>
          <a:p>
            <a:pPr fontAlgn="auto">
              <a:spcAft>
                <a:spcPts val="0"/>
              </a:spcAft>
              <a:defRPr/>
            </a:pPr>
            <a:r>
              <a:rPr lang="en-US" sz="3600" dirty="0" smtClean="0"/>
              <a:t>Thank you</a:t>
            </a:r>
            <a:endParaRPr lang="en-US" sz="3600" dirty="0"/>
          </a:p>
        </p:txBody>
      </p:sp>
      <p:pic>
        <p:nvPicPr>
          <p:cNvPr id="34818" name="Picture 2" descr="guilines.jpg"/>
          <p:cNvPicPr>
            <a:picLocks noChangeAspect="1"/>
          </p:cNvPicPr>
          <p:nvPr/>
        </p:nvPicPr>
        <p:blipFill>
          <a:blip r:embed="rId2"/>
          <a:srcRect/>
          <a:stretch>
            <a:fillRect/>
          </a:stretch>
        </p:blipFill>
        <p:spPr bwMode="auto">
          <a:xfrm>
            <a:off x="609600" y="1579563"/>
            <a:ext cx="6689725" cy="4403725"/>
          </a:xfrm>
          <a:prstGeom prst="rect">
            <a:avLst/>
          </a:prstGeom>
          <a:noFill/>
          <a:ln w="9525">
            <a:noFill/>
            <a:miter lim="800000"/>
            <a:headEnd/>
            <a:tailEnd/>
          </a:ln>
        </p:spPr>
      </p:pic>
      <p:sp>
        <p:nvSpPr>
          <p:cNvPr id="34819" name="TextBox 5"/>
          <p:cNvSpPr txBox="1">
            <a:spLocks noChangeArrowheads="1"/>
          </p:cNvSpPr>
          <p:nvPr/>
        </p:nvSpPr>
        <p:spPr bwMode="auto">
          <a:xfrm>
            <a:off x="457200" y="5954713"/>
            <a:ext cx="6448425" cy="369887"/>
          </a:xfrm>
          <a:prstGeom prst="rect">
            <a:avLst/>
          </a:prstGeom>
          <a:noFill/>
          <a:ln w="9525">
            <a:noFill/>
            <a:miter lim="800000"/>
            <a:headEnd/>
            <a:tailEnd/>
          </a:ln>
        </p:spPr>
        <p:txBody>
          <a:bodyPr wrap="none">
            <a:spAutoFit/>
          </a:bodyPr>
          <a:lstStyle/>
          <a:p>
            <a:r>
              <a:rPr lang="en-US">
                <a:latin typeface="Calibri" pitchFamily="34" charset="0"/>
              </a:rPr>
              <a:t>from: Scottish Intercollegiate Guidelines  Network; www.sign.ac.uk</a:t>
            </a:r>
          </a:p>
        </p:txBody>
      </p:sp>
      <p:sp>
        <p:nvSpPr>
          <p:cNvPr id="34820" name="Slide Number Placeholder 3"/>
          <p:cNvSpPr>
            <a:spLocks noGrp="1"/>
          </p:cNvSpPr>
          <p:nvPr>
            <p:ph type="sldNum"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pPr>
            <a:fld id="{3A8C051A-41B2-426F-A820-38651D91496F}" type="slidenum">
              <a:rPr lang="en-US">
                <a:cs typeface="Arial" charset="0"/>
              </a:rPr>
              <a:pPr fontAlgn="base">
                <a:spcBef>
                  <a:spcPct val="0"/>
                </a:spcBef>
                <a:spcAft>
                  <a:spcPct val="0"/>
                </a:spcAft>
              </a:pPr>
              <a:t>25</a:t>
            </a:fld>
            <a:endParaRPr lang="en-US">
              <a:cs typeface="Arial" charset="0"/>
            </a:endParaRPr>
          </a:p>
        </p:txBody>
      </p:sp>
      <p:sp>
        <p:nvSpPr>
          <p:cNvPr id="6" name="Retângulo 6"/>
          <p:cNvSpPr/>
          <p:nvPr/>
        </p:nvSpPr>
        <p:spPr>
          <a:xfrm>
            <a:off x="6819548" y="6211669"/>
            <a:ext cx="2210503" cy="646331"/>
          </a:xfrm>
          <a:prstGeom prst="rect">
            <a:avLst/>
          </a:prstGeom>
        </p:spPr>
        <p:txBody>
          <a:bodyPr wrap="square">
            <a:spAutoFit/>
          </a:bodyPr>
          <a:lstStyle/>
          <a:p>
            <a:r>
              <a:rPr lang="pt-BR" dirty="0" err="1" smtClean="0"/>
              <a:t>Brochhausen</a:t>
            </a:r>
            <a:r>
              <a:rPr lang="pt-BR" dirty="0" smtClean="0"/>
              <a:t>, 2015</a:t>
            </a:r>
          </a:p>
          <a:p>
            <a:endParaRPr lang="pt-BR" dirty="0"/>
          </a:p>
        </p:txBody>
      </p:sp>
    </p:spTree>
    <p:extLst>
      <p:ext uri="{BB962C8B-B14F-4D97-AF65-F5344CB8AC3E}">
        <p14:creationId xmlns:p14="http://schemas.microsoft.com/office/powerpoint/2010/main" val="2571484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262" name="Straight Connector 261"/>
          <p:cNvCxnSpPr>
            <a:stCxn id="261" idx="3"/>
          </p:cNvCxnSpPr>
          <p:nvPr/>
        </p:nvCxnSpPr>
        <p:spPr>
          <a:xfrm flipV="1">
            <a:off x="6529662" y="5311828"/>
            <a:ext cx="764267" cy="4754"/>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64" name="Alternate Process 63"/>
          <p:cNvSpPr/>
          <p:nvPr/>
        </p:nvSpPr>
        <p:spPr>
          <a:xfrm>
            <a:off x="7121700" y="4910731"/>
            <a:ext cx="1603924"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434" name="Straight Connector 433"/>
          <p:cNvCxnSpPr>
            <a:stCxn id="374" idx="3"/>
          </p:cNvCxnSpPr>
          <p:nvPr/>
        </p:nvCxnSpPr>
        <p:spPr>
          <a:xfrm flipV="1">
            <a:off x="6518322" y="4227280"/>
            <a:ext cx="775607" cy="201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63" name="Alternate Process 62"/>
          <p:cNvSpPr/>
          <p:nvPr/>
        </p:nvSpPr>
        <p:spPr>
          <a:xfrm>
            <a:off x="7194906" y="3813768"/>
            <a:ext cx="1603924"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62" name="Alternate Process 61"/>
          <p:cNvSpPr/>
          <p:nvPr/>
        </p:nvSpPr>
        <p:spPr>
          <a:xfrm>
            <a:off x="7247970" y="2729895"/>
            <a:ext cx="1603924"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251" name="Straight Connector 250"/>
          <p:cNvCxnSpPr/>
          <p:nvPr/>
        </p:nvCxnSpPr>
        <p:spPr>
          <a:xfrm>
            <a:off x="6529662" y="1872124"/>
            <a:ext cx="764267"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60" name="Alternate Process 59"/>
          <p:cNvSpPr/>
          <p:nvPr/>
        </p:nvSpPr>
        <p:spPr>
          <a:xfrm>
            <a:off x="7110643" y="1431355"/>
            <a:ext cx="1603924"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5" name="Alternate Process 54"/>
          <p:cNvSpPr/>
          <p:nvPr/>
        </p:nvSpPr>
        <p:spPr>
          <a:xfrm>
            <a:off x="3781778" y="2842810"/>
            <a:ext cx="1603924" cy="82702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4" name="Alternate Process 53"/>
          <p:cNvSpPr/>
          <p:nvPr/>
        </p:nvSpPr>
        <p:spPr>
          <a:xfrm>
            <a:off x="269550" y="2847276"/>
            <a:ext cx="1458646" cy="909724"/>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TextBox 2"/>
          <p:cNvSpPr txBox="1"/>
          <p:nvPr/>
        </p:nvSpPr>
        <p:spPr>
          <a:xfrm>
            <a:off x="4079568" y="3114257"/>
            <a:ext cx="1176479" cy="307777"/>
          </a:xfrm>
          <a:prstGeom prst="rect">
            <a:avLst/>
          </a:prstGeom>
          <a:noFill/>
          <a:ln>
            <a:noFill/>
          </a:ln>
        </p:spPr>
        <p:txBody>
          <a:bodyPr wrap="none" rtlCol="0">
            <a:spAutoFit/>
          </a:bodyPr>
          <a:lstStyle/>
          <a:p>
            <a:r>
              <a:rPr lang="en-US" sz="1400" dirty="0" smtClean="0"/>
              <a:t>DOCUMENT</a:t>
            </a:r>
            <a:endParaRPr lang="en-US" sz="1400" dirty="0"/>
          </a:p>
        </p:txBody>
      </p:sp>
      <p:sp>
        <p:nvSpPr>
          <p:cNvPr id="211" name="TextBox 210"/>
          <p:cNvSpPr txBox="1"/>
          <p:nvPr/>
        </p:nvSpPr>
        <p:spPr>
          <a:xfrm>
            <a:off x="5239092" y="1931198"/>
            <a:ext cx="1717725" cy="307777"/>
          </a:xfrm>
          <a:prstGeom prst="rect">
            <a:avLst/>
          </a:prstGeom>
          <a:noFill/>
          <a:ln>
            <a:noFill/>
          </a:ln>
        </p:spPr>
        <p:txBody>
          <a:bodyPr wrap="none" rtlCol="0">
            <a:spAutoFit/>
          </a:bodyPr>
          <a:lstStyle/>
          <a:p>
            <a:r>
              <a:rPr lang="en-US" sz="1400" i="1" dirty="0" smtClean="0"/>
              <a:t>[user] of [document]</a:t>
            </a:r>
            <a:endParaRPr lang="en-US" sz="1400" i="1" dirty="0"/>
          </a:p>
        </p:txBody>
      </p:sp>
      <p:sp>
        <p:nvSpPr>
          <p:cNvPr id="215" name="TextBox 214"/>
          <p:cNvSpPr txBox="1"/>
          <p:nvPr/>
        </p:nvSpPr>
        <p:spPr>
          <a:xfrm>
            <a:off x="7651271" y="1703470"/>
            <a:ext cx="567496" cy="307777"/>
          </a:xfrm>
          <a:prstGeom prst="rect">
            <a:avLst/>
          </a:prstGeom>
          <a:noFill/>
          <a:ln>
            <a:noFill/>
          </a:ln>
        </p:spPr>
        <p:txBody>
          <a:bodyPr wrap="none" rtlCol="0">
            <a:spAutoFit/>
          </a:bodyPr>
          <a:lstStyle/>
          <a:p>
            <a:r>
              <a:rPr lang="en-US" sz="1400" dirty="0" smtClean="0"/>
              <a:t>USER</a:t>
            </a:r>
            <a:endParaRPr lang="en-US" sz="1400" dirty="0"/>
          </a:p>
        </p:txBody>
      </p:sp>
      <p:cxnSp>
        <p:nvCxnSpPr>
          <p:cNvPr id="232" name="Elbow Connector 231"/>
          <p:cNvCxnSpPr/>
          <p:nvPr/>
        </p:nvCxnSpPr>
        <p:spPr>
          <a:xfrm rot="5400000" flipH="1" flipV="1">
            <a:off x="4862266" y="1885359"/>
            <a:ext cx="906259" cy="825274"/>
          </a:xfrm>
          <a:prstGeom prst="bentConnector3">
            <a:avLst>
              <a:gd name="adj1" fmla="val 100053"/>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237" name="Rectangle 236"/>
          <p:cNvSpPr/>
          <p:nvPr/>
        </p:nvSpPr>
        <p:spPr>
          <a:xfrm flipV="1">
            <a:off x="6130974" y="1702624"/>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249" name="Rectangle 248"/>
          <p:cNvSpPr/>
          <p:nvPr/>
        </p:nvSpPr>
        <p:spPr>
          <a:xfrm flipV="1">
            <a:off x="5724128" y="1706322"/>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259" name="TextBox 258"/>
          <p:cNvSpPr txBox="1"/>
          <p:nvPr/>
        </p:nvSpPr>
        <p:spPr>
          <a:xfrm>
            <a:off x="7457476" y="5218651"/>
            <a:ext cx="1030137" cy="307777"/>
          </a:xfrm>
          <a:prstGeom prst="rect">
            <a:avLst/>
          </a:prstGeom>
          <a:noFill/>
          <a:ln>
            <a:noFill/>
          </a:ln>
        </p:spPr>
        <p:txBody>
          <a:bodyPr wrap="square" rtlCol="0">
            <a:spAutoFit/>
          </a:bodyPr>
          <a:lstStyle/>
          <a:p>
            <a:r>
              <a:rPr lang="en-US" sz="1400" dirty="0" smtClean="0"/>
              <a:t>TEMPLATE</a:t>
            </a:r>
            <a:endParaRPr lang="en-US" sz="1400" dirty="0"/>
          </a:p>
        </p:txBody>
      </p:sp>
      <p:sp>
        <p:nvSpPr>
          <p:cNvPr id="260" name="Rectangle 259"/>
          <p:cNvSpPr/>
          <p:nvPr/>
        </p:nvSpPr>
        <p:spPr>
          <a:xfrm flipV="1">
            <a:off x="5721544" y="5202405"/>
            <a:ext cx="398688" cy="243675"/>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a:t>
            </a:r>
            <a:endParaRPr lang="en-US" dirty="0"/>
          </a:p>
        </p:txBody>
      </p:sp>
      <p:sp>
        <p:nvSpPr>
          <p:cNvPr id="261" name="Rectangle 260"/>
          <p:cNvSpPr/>
          <p:nvPr/>
        </p:nvSpPr>
        <p:spPr>
          <a:xfrm flipV="1">
            <a:off x="6130974" y="5190697"/>
            <a:ext cx="398688" cy="25177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263" name="Elbow Connector 262"/>
          <p:cNvCxnSpPr>
            <a:endCxn id="260" idx="1"/>
          </p:cNvCxnSpPr>
          <p:nvPr/>
        </p:nvCxnSpPr>
        <p:spPr>
          <a:xfrm rot="16200000" flipH="1">
            <a:off x="4363086" y="3965784"/>
            <a:ext cx="1570796" cy="1146120"/>
          </a:xfrm>
          <a:prstGeom prst="bentConnector2">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64" name="Straight Connector 263"/>
          <p:cNvCxnSpPr/>
          <p:nvPr/>
        </p:nvCxnSpPr>
        <p:spPr>
          <a:xfrm>
            <a:off x="5739371" y="5118527"/>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265" name="TextBox 264"/>
          <p:cNvSpPr txBox="1"/>
          <p:nvPr/>
        </p:nvSpPr>
        <p:spPr>
          <a:xfrm>
            <a:off x="5000783" y="5486913"/>
            <a:ext cx="2109860" cy="307777"/>
          </a:xfrm>
          <a:prstGeom prst="rect">
            <a:avLst/>
          </a:prstGeom>
          <a:noFill/>
          <a:ln>
            <a:noFill/>
          </a:ln>
        </p:spPr>
        <p:txBody>
          <a:bodyPr wrap="square" rtlCol="0">
            <a:spAutoFit/>
          </a:bodyPr>
          <a:lstStyle/>
          <a:p>
            <a:r>
              <a:rPr lang="en-US" sz="1400" i="1" dirty="0" smtClean="0"/>
              <a:t>[template] of [document]</a:t>
            </a:r>
            <a:endParaRPr lang="en-US" sz="1400" i="1" dirty="0"/>
          </a:p>
        </p:txBody>
      </p:sp>
      <p:sp>
        <p:nvSpPr>
          <p:cNvPr id="348" name="TextBox 347"/>
          <p:cNvSpPr txBox="1"/>
          <p:nvPr/>
        </p:nvSpPr>
        <p:spPr>
          <a:xfrm>
            <a:off x="7610766" y="2960839"/>
            <a:ext cx="828384" cy="307777"/>
          </a:xfrm>
          <a:prstGeom prst="rect">
            <a:avLst/>
          </a:prstGeom>
          <a:noFill/>
          <a:ln>
            <a:noFill/>
          </a:ln>
        </p:spPr>
        <p:txBody>
          <a:bodyPr wrap="none" rtlCol="0">
            <a:spAutoFit/>
          </a:bodyPr>
          <a:lstStyle/>
          <a:p>
            <a:r>
              <a:rPr lang="en-US" sz="1400" dirty="0" smtClean="0"/>
              <a:t>ARCHIVE</a:t>
            </a:r>
          </a:p>
        </p:txBody>
      </p:sp>
      <p:sp>
        <p:nvSpPr>
          <p:cNvPr id="356" name="Rectangle 355"/>
          <p:cNvSpPr/>
          <p:nvPr/>
        </p:nvSpPr>
        <p:spPr>
          <a:xfrm flipV="1">
            <a:off x="6338476" y="2931303"/>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357" name="Rectangle 356"/>
          <p:cNvSpPr/>
          <p:nvPr/>
        </p:nvSpPr>
        <p:spPr>
          <a:xfrm flipV="1">
            <a:off x="5931630" y="2935001"/>
            <a:ext cx="398688" cy="253960"/>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361" name="Straight Connector 360"/>
          <p:cNvCxnSpPr/>
          <p:nvPr/>
        </p:nvCxnSpPr>
        <p:spPr>
          <a:xfrm>
            <a:off x="5385702" y="3114257"/>
            <a:ext cx="545928"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368" name="Straight Connector 367"/>
          <p:cNvCxnSpPr>
            <a:stCxn id="356" idx="3"/>
          </p:cNvCxnSpPr>
          <p:nvPr/>
        </p:nvCxnSpPr>
        <p:spPr>
          <a:xfrm flipV="1">
            <a:off x="6737164" y="3058113"/>
            <a:ext cx="556765" cy="17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370" name="TextBox 369"/>
          <p:cNvSpPr txBox="1"/>
          <p:nvPr/>
        </p:nvSpPr>
        <p:spPr>
          <a:xfrm>
            <a:off x="5367846" y="3154978"/>
            <a:ext cx="1932257" cy="307777"/>
          </a:xfrm>
          <a:prstGeom prst="rect">
            <a:avLst/>
          </a:prstGeom>
          <a:noFill/>
          <a:ln>
            <a:noFill/>
          </a:ln>
        </p:spPr>
        <p:txBody>
          <a:bodyPr wrap="square" rtlCol="0">
            <a:spAutoFit/>
          </a:bodyPr>
          <a:lstStyle/>
          <a:p>
            <a:r>
              <a:rPr lang="en-US" sz="1400" i="1" dirty="0" smtClean="0"/>
              <a:t>[document] of [archive]</a:t>
            </a:r>
            <a:endParaRPr lang="en-US" sz="1400" i="1" dirty="0"/>
          </a:p>
        </p:txBody>
      </p:sp>
      <p:sp>
        <p:nvSpPr>
          <p:cNvPr id="372" name="TextBox 371"/>
          <p:cNvSpPr txBox="1"/>
          <p:nvPr/>
        </p:nvSpPr>
        <p:spPr>
          <a:xfrm>
            <a:off x="7581234" y="4035295"/>
            <a:ext cx="740895" cy="307777"/>
          </a:xfrm>
          <a:prstGeom prst="rect">
            <a:avLst/>
          </a:prstGeom>
          <a:noFill/>
          <a:ln>
            <a:noFill/>
          </a:ln>
        </p:spPr>
        <p:txBody>
          <a:bodyPr wrap="square" rtlCol="0">
            <a:spAutoFit/>
          </a:bodyPr>
          <a:lstStyle>
            <a:defPPr>
              <a:defRPr lang="en-US"/>
            </a:defPPr>
            <a:lvl1pPr>
              <a:defRPr sz="1400"/>
            </a:lvl1pPr>
          </a:lstStyle>
          <a:p>
            <a:r>
              <a:rPr lang="en-US" dirty="0"/>
              <a:t>FORMA</a:t>
            </a:r>
          </a:p>
        </p:txBody>
      </p:sp>
      <p:sp>
        <p:nvSpPr>
          <p:cNvPr id="373" name="Rectangle 372"/>
          <p:cNvSpPr/>
          <p:nvPr/>
        </p:nvSpPr>
        <p:spPr>
          <a:xfrm flipV="1">
            <a:off x="5709093" y="4094663"/>
            <a:ext cx="398688" cy="273535"/>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a:t>
            </a:r>
            <a:endParaRPr lang="en-US" dirty="0"/>
          </a:p>
        </p:txBody>
      </p:sp>
      <p:sp>
        <p:nvSpPr>
          <p:cNvPr id="374" name="Rectangle 373"/>
          <p:cNvSpPr/>
          <p:nvPr/>
        </p:nvSpPr>
        <p:spPr>
          <a:xfrm flipV="1">
            <a:off x="6119634" y="4094291"/>
            <a:ext cx="398688" cy="269998"/>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375" name="Straight Connector 374"/>
          <p:cNvCxnSpPr/>
          <p:nvPr/>
        </p:nvCxnSpPr>
        <p:spPr>
          <a:xfrm>
            <a:off x="5706352" y="4028783"/>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389" name="Straight Connector 388"/>
          <p:cNvCxnSpPr/>
          <p:nvPr/>
        </p:nvCxnSpPr>
        <p:spPr>
          <a:xfrm>
            <a:off x="5935172" y="2872346"/>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390" name="Oval 389"/>
          <p:cNvSpPr/>
          <p:nvPr/>
        </p:nvSpPr>
        <p:spPr>
          <a:xfrm flipV="1">
            <a:off x="7203672" y="2993697"/>
            <a:ext cx="119756" cy="135327"/>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25" name="Elbow Connector 424"/>
          <p:cNvCxnSpPr>
            <a:stCxn id="373" idx="1"/>
            <a:endCxn id="84" idx="0"/>
          </p:cNvCxnSpPr>
          <p:nvPr/>
        </p:nvCxnSpPr>
        <p:spPr>
          <a:xfrm rot="10800000">
            <a:off x="4937929" y="3710356"/>
            <a:ext cx="771164" cy="521075"/>
          </a:xfrm>
          <a:prstGeom prst="bentConnector2">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576" name="TextBox 575"/>
          <p:cNvSpPr txBox="1"/>
          <p:nvPr/>
        </p:nvSpPr>
        <p:spPr>
          <a:xfrm>
            <a:off x="5007393" y="4351631"/>
            <a:ext cx="2109860" cy="307777"/>
          </a:xfrm>
          <a:prstGeom prst="rect">
            <a:avLst/>
          </a:prstGeom>
          <a:noFill/>
          <a:ln>
            <a:noFill/>
          </a:ln>
        </p:spPr>
        <p:txBody>
          <a:bodyPr wrap="square" rtlCol="0">
            <a:spAutoFit/>
          </a:bodyPr>
          <a:lstStyle/>
          <a:p>
            <a:r>
              <a:rPr lang="en-US" sz="1400" i="1" dirty="0" smtClean="0"/>
              <a:t>[forma] of [document]</a:t>
            </a:r>
            <a:endParaRPr lang="en-US" sz="1400" i="1" dirty="0"/>
          </a:p>
        </p:txBody>
      </p:sp>
      <p:cxnSp>
        <p:nvCxnSpPr>
          <p:cNvPr id="577" name="Straight Connector 576"/>
          <p:cNvCxnSpPr/>
          <p:nvPr/>
        </p:nvCxnSpPr>
        <p:spPr>
          <a:xfrm>
            <a:off x="5735828" y="1643495"/>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82" name="Oval 81"/>
          <p:cNvSpPr/>
          <p:nvPr/>
        </p:nvSpPr>
        <p:spPr>
          <a:xfrm flipV="1">
            <a:off x="4839609" y="2736308"/>
            <a:ext cx="126298" cy="1436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4529507" y="3593821"/>
            <a:ext cx="114816" cy="1436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4880521" y="3566730"/>
            <a:ext cx="114816" cy="1436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Rectangle 71"/>
          <p:cNvSpPr/>
          <p:nvPr/>
        </p:nvSpPr>
        <p:spPr>
          <a:xfrm flipV="1">
            <a:off x="2701208" y="3167901"/>
            <a:ext cx="398688" cy="307292"/>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sp>
        <p:nvSpPr>
          <p:cNvPr id="73" name="Rectangle 72"/>
          <p:cNvSpPr/>
          <p:nvPr/>
        </p:nvSpPr>
        <p:spPr>
          <a:xfrm flipV="1">
            <a:off x="2294362" y="3171599"/>
            <a:ext cx="398688" cy="307292"/>
          </a:xfrm>
          <a:prstGeom prst="rect">
            <a:avLst/>
          </a:prstGeom>
          <a:solidFill>
            <a:srgbClr val="FFFF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0000FF"/>
                </a:solidFill>
              </a:ln>
            </a:endParaRPr>
          </a:p>
        </p:txBody>
      </p:sp>
      <p:cxnSp>
        <p:nvCxnSpPr>
          <p:cNvPr id="74" name="Straight Connector 73"/>
          <p:cNvCxnSpPr/>
          <p:nvPr/>
        </p:nvCxnSpPr>
        <p:spPr>
          <a:xfrm>
            <a:off x="2306062" y="3091134"/>
            <a:ext cx="391603" cy="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76" name="TextBox 75"/>
          <p:cNvSpPr txBox="1"/>
          <p:nvPr/>
        </p:nvSpPr>
        <p:spPr>
          <a:xfrm>
            <a:off x="394802" y="2988541"/>
            <a:ext cx="1148839" cy="692497"/>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defPPr>
              <a:defRPr lang="en-US"/>
            </a:defPPr>
            <a:lvl1pPr>
              <a:defRPr sz="12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algn="ctr"/>
            <a:r>
              <a:rPr lang="en-US" sz="1400" dirty="0">
                <a:solidFill>
                  <a:schemeClr val="tx1"/>
                </a:solidFill>
              </a:rPr>
              <a:t>DOCUMENT</a:t>
            </a:r>
          </a:p>
          <a:p>
            <a:pPr algn="ctr"/>
            <a:r>
              <a:rPr lang="en-US" sz="1400" dirty="0" smtClean="0">
                <a:solidFill>
                  <a:schemeClr val="tx1"/>
                </a:solidFill>
              </a:rPr>
              <a:t>KIND</a:t>
            </a:r>
            <a:endParaRPr lang="en-US" sz="1400" dirty="0">
              <a:solidFill>
                <a:schemeClr val="tx1"/>
              </a:solidFill>
            </a:endParaRPr>
          </a:p>
          <a:p>
            <a:endParaRPr lang="en-US" sz="1100" dirty="0"/>
          </a:p>
        </p:txBody>
      </p:sp>
      <p:cxnSp>
        <p:nvCxnSpPr>
          <p:cNvPr id="78" name="Straight Connector 77"/>
          <p:cNvCxnSpPr>
            <a:endCxn id="73" idx="1"/>
          </p:cNvCxnSpPr>
          <p:nvPr/>
        </p:nvCxnSpPr>
        <p:spPr>
          <a:xfrm flipV="1">
            <a:off x="1749778" y="3325245"/>
            <a:ext cx="544584" cy="9545"/>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72" idx="3"/>
          </p:cNvCxnSpPr>
          <p:nvPr/>
        </p:nvCxnSpPr>
        <p:spPr>
          <a:xfrm flipV="1">
            <a:off x="3099896" y="3318377"/>
            <a:ext cx="656777" cy="3170"/>
          </a:xfrm>
          <a:prstGeom prst="line">
            <a:avLst/>
          </a:prstGeom>
          <a:ln>
            <a:solidFill>
              <a:schemeClr val="tx1"/>
            </a:solidFill>
            <a:tailEnd type="none"/>
          </a:ln>
        </p:spPr>
        <p:style>
          <a:lnRef idx="2">
            <a:schemeClr val="accent1"/>
          </a:lnRef>
          <a:fillRef idx="0">
            <a:schemeClr val="accent1"/>
          </a:fillRef>
          <a:effectRef idx="1">
            <a:schemeClr val="accent1"/>
          </a:effectRef>
          <a:fontRef idx="minor">
            <a:schemeClr val="tx1"/>
          </a:fontRef>
        </p:style>
      </p:cxnSp>
      <p:sp>
        <p:nvSpPr>
          <p:cNvPr id="80" name="TextBox 79"/>
          <p:cNvSpPr txBox="1"/>
          <p:nvPr/>
        </p:nvSpPr>
        <p:spPr>
          <a:xfrm>
            <a:off x="1564957" y="3558276"/>
            <a:ext cx="2305417" cy="523220"/>
          </a:xfrm>
          <a:prstGeom prst="rect">
            <a:avLst/>
          </a:prstGeom>
          <a:noFill/>
          <a:ln>
            <a:noFill/>
          </a:ln>
        </p:spPr>
        <p:txBody>
          <a:bodyPr wrap="square" rtlCol="0">
            <a:spAutoFit/>
          </a:bodyPr>
          <a:lstStyle/>
          <a:p>
            <a:pPr algn="ctr"/>
            <a:r>
              <a:rPr lang="en-US" sz="1400" i="1" dirty="0" smtClean="0"/>
              <a:t>[document] is an instance of [document kind]</a:t>
            </a:r>
            <a:endParaRPr lang="en-US" sz="1400" i="1" dirty="0"/>
          </a:p>
        </p:txBody>
      </p:sp>
      <p:sp>
        <p:nvSpPr>
          <p:cNvPr id="91" name="Oval 90"/>
          <p:cNvSpPr/>
          <p:nvPr/>
        </p:nvSpPr>
        <p:spPr>
          <a:xfrm flipV="1">
            <a:off x="3738976" y="3240406"/>
            <a:ext cx="114816" cy="130568"/>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TextBox 91"/>
          <p:cNvSpPr txBox="1"/>
          <p:nvPr/>
        </p:nvSpPr>
        <p:spPr>
          <a:xfrm>
            <a:off x="4667809" y="5824226"/>
            <a:ext cx="2789668" cy="276999"/>
          </a:xfrm>
          <a:prstGeom prst="rect">
            <a:avLst/>
          </a:prstGeom>
          <a:noFill/>
        </p:spPr>
        <p:txBody>
          <a:bodyPr wrap="square" rtlCol="0">
            <a:spAutoFit/>
          </a:bodyPr>
          <a:lstStyle/>
          <a:p>
            <a:r>
              <a:rPr lang="en-US" sz="1200" dirty="0" smtClean="0">
                <a:solidFill>
                  <a:srgbClr val="FF0000"/>
                </a:solidFill>
              </a:rPr>
              <a:t>[document] is generated from [template ] </a:t>
            </a:r>
            <a:endParaRPr lang="en-US" sz="1200" dirty="0">
              <a:solidFill>
                <a:srgbClr val="FF0000"/>
              </a:solidFill>
            </a:endParaRPr>
          </a:p>
        </p:txBody>
      </p:sp>
      <p:sp>
        <p:nvSpPr>
          <p:cNvPr id="15" name="TextBox 14"/>
          <p:cNvSpPr txBox="1"/>
          <p:nvPr/>
        </p:nvSpPr>
        <p:spPr>
          <a:xfrm>
            <a:off x="4986907" y="4594460"/>
            <a:ext cx="1667118" cy="276999"/>
          </a:xfrm>
          <a:prstGeom prst="rect">
            <a:avLst/>
          </a:prstGeom>
          <a:noFill/>
        </p:spPr>
        <p:txBody>
          <a:bodyPr wrap="none" rtlCol="0">
            <a:spAutoFit/>
          </a:bodyPr>
          <a:lstStyle/>
          <a:p>
            <a:r>
              <a:rPr lang="en-US" sz="1200" dirty="0">
                <a:solidFill>
                  <a:srgbClr val="FF0000"/>
                </a:solidFill>
              </a:rPr>
              <a:t>[</a:t>
            </a:r>
            <a:r>
              <a:rPr lang="en-US" sz="1200" dirty="0" smtClean="0">
                <a:solidFill>
                  <a:srgbClr val="FF0000"/>
                </a:solidFill>
              </a:rPr>
              <a:t>print form] is a [forma]</a:t>
            </a:r>
            <a:endParaRPr lang="en-US" sz="1200" dirty="0">
              <a:solidFill>
                <a:srgbClr val="FF0000"/>
              </a:solidFill>
            </a:endParaRPr>
          </a:p>
        </p:txBody>
      </p:sp>
      <p:sp>
        <p:nvSpPr>
          <p:cNvPr id="94" name="TextBox 93"/>
          <p:cNvSpPr txBox="1"/>
          <p:nvPr/>
        </p:nvSpPr>
        <p:spPr>
          <a:xfrm>
            <a:off x="5043708" y="2234770"/>
            <a:ext cx="1870825" cy="276999"/>
          </a:xfrm>
          <a:prstGeom prst="rect">
            <a:avLst/>
          </a:prstGeom>
          <a:noFill/>
          <a:ln>
            <a:noFill/>
          </a:ln>
        </p:spPr>
        <p:txBody>
          <a:bodyPr wrap="none" rtlCol="0">
            <a:spAutoFit/>
          </a:bodyPr>
          <a:lstStyle/>
          <a:p>
            <a:r>
              <a:rPr lang="en-US" sz="1200" dirty="0" smtClean="0">
                <a:solidFill>
                  <a:srgbClr val="FF0000"/>
                </a:solidFill>
              </a:rPr>
              <a:t>[addressee] is a [user type]</a:t>
            </a:r>
            <a:endParaRPr lang="en-US" sz="1200" dirty="0">
              <a:solidFill>
                <a:srgbClr val="FF0000"/>
              </a:solidFill>
            </a:endParaRPr>
          </a:p>
        </p:txBody>
      </p:sp>
      <p:sp>
        <p:nvSpPr>
          <p:cNvPr id="95" name="TextBox 94"/>
          <p:cNvSpPr txBox="1"/>
          <p:nvPr/>
        </p:nvSpPr>
        <p:spPr>
          <a:xfrm>
            <a:off x="5418495" y="3377239"/>
            <a:ext cx="1829475" cy="461665"/>
          </a:xfrm>
          <a:prstGeom prst="rect">
            <a:avLst/>
          </a:prstGeom>
          <a:noFill/>
          <a:ln>
            <a:noFill/>
          </a:ln>
        </p:spPr>
        <p:txBody>
          <a:bodyPr wrap="square" rtlCol="0">
            <a:spAutoFit/>
          </a:bodyPr>
          <a:lstStyle/>
          <a:p>
            <a:r>
              <a:rPr lang="en-US" sz="1200" dirty="0" smtClean="0">
                <a:solidFill>
                  <a:srgbClr val="FF0000"/>
                </a:solidFill>
              </a:rPr>
              <a:t>[permanent archive] is a  [archive type]</a:t>
            </a:r>
            <a:endParaRPr lang="en-US" sz="1200" dirty="0">
              <a:solidFill>
                <a:srgbClr val="FF0000"/>
              </a:solidFill>
            </a:endParaRPr>
          </a:p>
        </p:txBody>
      </p:sp>
      <p:sp>
        <p:nvSpPr>
          <p:cNvPr id="98" name="TextBox 97"/>
          <p:cNvSpPr txBox="1"/>
          <p:nvPr/>
        </p:nvSpPr>
        <p:spPr>
          <a:xfrm>
            <a:off x="1543641" y="4082817"/>
            <a:ext cx="2238137" cy="461665"/>
          </a:xfrm>
          <a:prstGeom prst="rect">
            <a:avLst/>
          </a:prstGeom>
          <a:noFill/>
          <a:ln>
            <a:noFill/>
          </a:ln>
        </p:spPr>
        <p:txBody>
          <a:bodyPr wrap="square" rtlCol="0">
            <a:spAutoFit/>
          </a:bodyPr>
          <a:lstStyle/>
          <a:p>
            <a:r>
              <a:rPr lang="en-US" sz="1200" dirty="0" smtClean="0"/>
              <a:t>[</a:t>
            </a:r>
            <a:r>
              <a:rPr lang="en-US" sz="1200" dirty="0" smtClean="0">
                <a:solidFill>
                  <a:srgbClr val="FF0000"/>
                </a:solidFill>
              </a:rPr>
              <a:t>document consent drawing blood] is a document type</a:t>
            </a:r>
            <a:endParaRPr lang="en-US" sz="1200" dirty="0">
              <a:solidFill>
                <a:srgbClr val="FF0000"/>
              </a:solidFill>
            </a:endParaRPr>
          </a:p>
        </p:txBody>
      </p:sp>
    </p:spTree>
    <p:extLst>
      <p:ext uri="{BB962C8B-B14F-4D97-AF65-F5344CB8AC3E}">
        <p14:creationId xmlns:p14="http://schemas.microsoft.com/office/powerpoint/2010/main" val="24325590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p:cNvSpPr>
            <a:spLocks noGrp="1"/>
          </p:cNvSpPr>
          <p:nvPr>
            <p:ph type="title"/>
          </p:nvPr>
        </p:nvSpPr>
        <p:spPr>
          <a:xfrm>
            <a:off x="570873" y="116633"/>
            <a:ext cx="7543800" cy="1325563"/>
          </a:xfrm>
        </p:spPr>
        <p:txBody>
          <a:bodyPr/>
          <a:lstStyle/>
          <a:p>
            <a:r>
              <a:rPr lang="pt-BR" dirty="0" smtClean="0"/>
              <a:t>Acknowledgment</a:t>
            </a:r>
            <a:endParaRPr lang="pt-BR" dirty="0"/>
          </a:p>
        </p:txBody>
      </p:sp>
      <p:sp>
        <p:nvSpPr>
          <p:cNvPr id="3" name="CaixaDeTexto 2"/>
          <p:cNvSpPr txBox="1"/>
          <p:nvPr/>
        </p:nvSpPr>
        <p:spPr>
          <a:xfrm>
            <a:off x="570873" y="1727710"/>
            <a:ext cx="4248400" cy="4231928"/>
          </a:xfrm>
          <a:prstGeom prst="rect">
            <a:avLst/>
          </a:prstGeom>
          <a:noFill/>
        </p:spPr>
        <p:txBody>
          <a:bodyPr wrap="square" rtlCol="0">
            <a:spAutoFit/>
          </a:bodyPr>
          <a:lstStyle/>
          <a:p>
            <a:pPr>
              <a:spcAft>
                <a:spcPts val="600"/>
              </a:spcAft>
            </a:pPr>
            <a:r>
              <a:rPr lang="en-US" sz="2400" dirty="0" smtClean="0"/>
              <a:t>References</a:t>
            </a:r>
          </a:p>
          <a:p>
            <a:pPr>
              <a:spcAft>
                <a:spcPts val="600"/>
              </a:spcAft>
            </a:pPr>
            <a:r>
              <a:rPr lang="en-US" sz="2200" dirty="0" smtClean="0"/>
              <a:t>Authors, their work and lessons</a:t>
            </a:r>
          </a:p>
          <a:p>
            <a:pPr>
              <a:spcAft>
                <a:spcPts val="600"/>
              </a:spcAft>
            </a:pPr>
            <a:endParaRPr lang="pt-BR" sz="2000" dirty="0" smtClean="0"/>
          </a:p>
          <a:p>
            <a:pPr marL="365125" indent="-365125">
              <a:spcAft>
                <a:spcPts val="600"/>
              </a:spcAft>
              <a:buFont typeface="Wingdings" pitchFamily="2" charset="2"/>
              <a:buChar char="§"/>
            </a:pPr>
            <a:r>
              <a:rPr lang="pt-BR" sz="2000" dirty="0" smtClean="0"/>
              <a:t>Almeida M.B,</a:t>
            </a:r>
          </a:p>
          <a:p>
            <a:pPr marL="365125" indent="-365125">
              <a:spcAft>
                <a:spcPts val="600"/>
              </a:spcAft>
              <a:buFont typeface="Wingdings" pitchFamily="2" charset="2"/>
              <a:buChar char="§"/>
            </a:pPr>
            <a:r>
              <a:rPr lang="pt-BR" sz="2000" dirty="0"/>
              <a:t>Aveiro, D.S</a:t>
            </a:r>
          </a:p>
          <a:p>
            <a:pPr marL="365125" indent="-365125">
              <a:spcAft>
                <a:spcPts val="600"/>
              </a:spcAft>
              <a:buFont typeface="Wingdings" pitchFamily="2" charset="2"/>
              <a:buChar char="§"/>
            </a:pPr>
            <a:r>
              <a:rPr lang="pt-BR" sz="2000" dirty="0" err="1"/>
              <a:t>Brochhausen</a:t>
            </a:r>
            <a:endParaRPr lang="pt-BR" sz="2000" dirty="0"/>
          </a:p>
          <a:p>
            <a:pPr marL="365125" indent="-365125">
              <a:spcAft>
                <a:spcPts val="600"/>
              </a:spcAft>
              <a:buFont typeface="Wingdings" pitchFamily="2" charset="2"/>
              <a:buChar char="§"/>
            </a:pPr>
            <a:r>
              <a:rPr lang="pt-BR" sz="2000" dirty="0" err="1"/>
              <a:t>Dietz</a:t>
            </a:r>
            <a:r>
              <a:rPr lang="pt-BR" sz="2000" dirty="0"/>
              <a:t>, J.L.G</a:t>
            </a:r>
          </a:p>
          <a:p>
            <a:pPr marL="365125" indent="-365125">
              <a:spcAft>
                <a:spcPts val="600"/>
              </a:spcAft>
              <a:buFont typeface="Wingdings" pitchFamily="2" charset="2"/>
              <a:buChar char="§"/>
            </a:pPr>
            <a:r>
              <a:rPr lang="pt-BR" sz="2000" dirty="0" smtClean="0"/>
              <a:t>Smith</a:t>
            </a:r>
            <a:r>
              <a:rPr lang="pt-BR" sz="2000" dirty="0"/>
              <a:t>, </a:t>
            </a:r>
            <a:r>
              <a:rPr lang="pt-BR" sz="2000" dirty="0" smtClean="0"/>
              <a:t>B</a:t>
            </a:r>
          </a:p>
          <a:p>
            <a:pPr marL="365125" indent="-365125">
              <a:spcAft>
                <a:spcPts val="600"/>
              </a:spcAft>
              <a:buFont typeface="Wingdings" pitchFamily="2" charset="2"/>
              <a:buChar char="§"/>
            </a:pPr>
            <a:r>
              <a:rPr lang="en-US" sz="2000" dirty="0"/>
              <a:t>and </a:t>
            </a:r>
            <a:r>
              <a:rPr lang="en-US" sz="2000" dirty="0" smtClean="0"/>
              <a:t>others authors </a:t>
            </a:r>
            <a:r>
              <a:rPr lang="en-US" sz="2000" dirty="0"/>
              <a:t>not mentioned </a:t>
            </a:r>
            <a:r>
              <a:rPr lang="en-US" sz="2000" dirty="0" smtClean="0"/>
              <a:t>here</a:t>
            </a:r>
            <a:endParaRPr lang="pt-BR" dirty="0" smtClean="0"/>
          </a:p>
          <a:p>
            <a:endParaRPr lang="pt-BR" dirty="0"/>
          </a:p>
        </p:txBody>
      </p:sp>
    </p:spTree>
    <p:extLst>
      <p:ext uri="{BB962C8B-B14F-4D97-AF65-F5344CB8AC3E}">
        <p14:creationId xmlns:p14="http://schemas.microsoft.com/office/powerpoint/2010/main" val="12090005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a:spLocks noGrp="1"/>
          </p:cNvSpPr>
          <p:nvPr>
            <p:ph type="title"/>
          </p:nvPr>
        </p:nvSpPr>
        <p:spPr/>
        <p:txBody>
          <a:bodyPr/>
          <a:lstStyle/>
          <a:p>
            <a:r>
              <a:rPr lang="pt-BR" dirty="0" smtClean="0"/>
              <a:t>Agenda</a:t>
            </a:r>
            <a:endParaRPr lang="pt-BR" dirty="0"/>
          </a:p>
        </p:txBody>
      </p:sp>
      <p:sp>
        <p:nvSpPr>
          <p:cNvPr id="4" name="Retângulo 3"/>
          <p:cNvSpPr/>
          <p:nvPr/>
        </p:nvSpPr>
        <p:spPr>
          <a:xfrm>
            <a:off x="629562" y="1916833"/>
            <a:ext cx="4435806" cy="3693318"/>
          </a:xfrm>
          <a:prstGeom prst="rect">
            <a:avLst/>
          </a:prstGeom>
        </p:spPr>
        <p:txBody>
          <a:bodyPr wrap="square">
            <a:spAutoFit/>
          </a:bodyPr>
          <a:lstStyle/>
          <a:p>
            <a:pPr marL="342900" indent="-342900">
              <a:lnSpc>
                <a:spcPct val="150000"/>
              </a:lnSpc>
              <a:buFont typeface="Wingdings" panose="05000000000000000000" pitchFamily="2" charset="2"/>
              <a:buChar char="ü"/>
            </a:pPr>
            <a:r>
              <a:rPr lang="en-US" sz="2400" dirty="0" smtClean="0"/>
              <a:t>Introduction</a:t>
            </a:r>
          </a:p>
          <a:p>
            <a:pPr marL="342900" indent="-342900">
              <a:lnSpc>
                <a:spcPct val="150000"/>
              </a:lnSpc>
              <a:buFont typeface="Wingdings" panose="05000000000000000000" pitchFamily="2" charset="2"/>
              <a:buChar char="ü"/>
            </a:pPr>
            <a:r>
              <a:rPr lang="en-US" sz="2400" dirty="0" smtClean="0"/>
              <a:t>Problem &amp; Motivation</a:t>
            </a:r>
          </a:p>
          <a:p>
            <a:pPr marL="342900" indent="-342900">
              <a:lnSpc>
                <a:spcPct val="150000"/>
              </a:lnSpc>
              <a:buFont typeface="Wingdings" panose="05000000000000000000" pitchFamily="2" charset="2"/>
              <a:buChar char="ü"/>
            </a:pPr>
            <a:r>
              <a:rPr lang="en-US" sz="2400" dirty="0" smtClean="0"/>
              <a:t>Objectives</a:t>
            </a:r>
          </a:p>
          <a:p>
            <a:pPr marL="342900" indent="-342900">
              <a:lnSpc>
                <a:spcPct val="150000"/>
              </a:lnSpc>
              <a:buFont typeface="Wingdings" panose="05000000000000000000" pitchFamily="2" charset="2"/>
              <a:buChar char="ü"/>
            </a:pPr>
            <a:r>
              <a:rPr lang="en-US" sz="2400" dirty="0" smtClean="0"/>
              <a:t>Methodology</a:t>
            </a:r>
          </a:p>
          <a:p>
            <a:pPr marL="342900" indent="-342900">
              <a:lnSpc>
                <a:spcPct val="150000"/>
              </a:lnSpc>
              <a:buFont typeface="Wingdings" panose="05000000000000000000" pitchFamily="2" charset="2"/>
              <a:buChar char="ü"/>
            </a:pPr>
            <a:r>
              <a:rPr lang="en-US" sz="2400" dirty="0"/>
              <a:t>Final </a:t>
            </a:r>
            <a:r>
              <a:rPr lang="en-US" sz="2400" dirty="0" smtClean="0"/>
              <a:t>remarks</a:t>
            </a:r>
          </a:p>
          <a:p>
            <a:pPr marL="342900" indent="-342900">
              <a:lnSpc>
                <a:spcPct val="150000"/>
              </a:lnSpc>
              <a:buFont typeface="Wingdings" panose="05000000000000000000" pitchFamily="2" charset="2"/>
              <a:buChar char="ü"/>
            </a:pPr>
            <a:r>
              <a:rPr lang="en-US" sz="2400" dirty="0" smtClean="0"/>
              <a:t>Next steps</a:t>
            </a:r>
            <a:endParaRPr lang="en-US" dirty="0" smtClean="0"/>
          </a:p>
          <a:p>
            <a:endParaRPr lang="pt-BR" dirty="0"/>
          </a:p>
        </p:txBody>
      </p:sp>
      <p:sp>
        <p:nvSpPr>
          <p:cNvPr id="6" name="Retângulo 5"/>
          <p:cNvSpPr/>
          <p:nvPr/>
        </p:nvSpPr>
        <p:spPr>
          <a:xfrm>
            <a:off x="3382516" y="3244334"/>
            <a:ext cx="184666" cy="369332"/>
          </a:xfrm>
          <a:prstGeom prst="rect">
            <a:avLst/>
          </a:prstGeom>
        </p:spPr>
        <p:txBody>
          <a:bodyPr wrap="none">
            <a:spAutoFit/>
          </a:bodyPr>
          <a:lstStyle/>
          <a:p>
            <a:endParaRPr lang="pt-BR" dirty="0"/>
          </a:p>
        </p:txBody>
      </p:sp>
    </p:spTree>
    <p:extLst>
      <p:ext uri="{BB962C8B-B14F-4D97-AF65-F5344CB8AC3E}">
        <p14:creationId xmlns:p14="http://schemas.microsoft.com/office/powerpoint/2010/main" val="2434589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Introduction</a:t>
            </a:r>
            <a:endParaRPr lang="en-US" dirty="0"/>
          </a:p>
        </p:txBody>
      </p:sp>
      <p:sp>
        <p:nvSpPr>
          <p:cNvPr id="3" name="Espaço Reservado para Conteúdo 2"/>
          <p:cNvSpPr>
            <a:spLocks noGrp="1"/>
          </p:cNvSpPr>
          <p:nvPr>
            <p:ph idx="1"/>
          </p:nvPr>
        </p:nvSpPr>
        <p:spPr>
          <a:xfrm>
            <a:off x="821505" y="1507371"/>
            <a:ext cx="8143324" cy="4699506"/>
          </a:xfrm>
        </p:spPr>
        <p:txBody>
          <a:bodyPr>
            <a:normAutofit/>
          </a:bodyPr>
          <a:lstStyle/>
          <a:p>
            <a:pPr marL="0" indent="0">
              <a:spcAft>
                <a:spcPts val="1200"/>
              </a:spcAft>
              <a:buNone/>
            </a:pPr>
            <a:r>
              <a:rPr lang="en-US" sz="2800" dirty="0" smtClean="0"/>
              <a:t> </a:t>
            </a:r>
            <a:r>
              <a:rPr lang="en-US" dirty="0"/>
              <a:t>Scope: </a:t>
            </a:r>
            <a:r>
              <a:rPr lang="en-US" dirty="0">
                <a:solidFill>
                  <a:srgbClr val="C00000"/>
                </a:solidFill>
              </a:rPr>
              <a:t>Enterprise Ontology</a:t>
            </a:r>
            <a:endParaRPr lang="en-US" dirty="0" smtClean="0"/>
          </a:p>
          <a:p>
            <a:pPr marL="457200" lvl="1" indent="0">
              <a:spcAft>
                <a:spcPts val="1200"/>
              </a:spcAft>
              <a:buNone/>
            </a:pPr>
            <a:r>
              <a:rPr lang="en-US" dirty="0" smtClean="0"/>
              <a:t>The context: </a:t>
            </a:r>
            <a:r>
              <a:rPr lang="en-US" dirty="0" smtClean="0">
                <a:solidFill>
                  <a:srgbClr val="0070C0"/>
                </a:solidFill>
              </a:rPr>
              <a:t>DEMO Method</a:t>
            </a:r>
          </a:p>
          <a:p>
            <a:pPr lvl="1">
              <a:lnSpc>
                <a:spcPct val="150000"/>
              </a:lnSpc>
              <a:buFont typeface="Wingdings" pitchFamily="2" charset="2"/>
              <a:buChar char="ü"/>
            </a:pPr>
            <a:r>
              <a:rPr lang="en-US" sz="2000" dirty="0"/>
              <a:t>i</a:t>
            </a:r>
            <a:r>
              <a:rPr lang="en-US" sz="2000" dirty="0" smtClean="0"/>
              <a:t>t aims </a:t>
            </a:r>
            <a:r>
              <a:rPr lang="en-US" sz="2000" dirty="0"/>
              <a:t>to develop models </a:t>
            </a:r>
            <a:r>
              <a:rPr lang="en-US" sz="2000" dirty="0" smtClean="0"/>
              <a:t>for construction </a:t>
            </a:r>
            <a:r>
              <a:rPr lang="en-US" sz="2000" dirty="0"/>
              <a:t>and operation of </a:t>
            </a:r>
            <a:r>
              <a:rPr lang="en-US" sz="2000" dirty="0" smtClean="0"/>
              <a:t>organizations</a:t>
            </a:r>
            <a:endParaRPr lang="en-US" sz="2000" dirty="0"/>
          </a:p>
          <a:p>
            <a:pPr lvl="1">
              <a:lnSpc>
                <a:spcPct val="150000"/>
              </a:lnSpc>
              <a:buFont typeface="Wingdings" pitchFamily="2" charset="2"/>
              <a:buChar char="ü"/>
            </a:pPr>
            <a:r>
              <a:rPr lang="en-US" sz="2000" dirty="0" smtClean="0"/>
              <a:t>it independent </a:t>
            </a:r>
            <a:r>
              <a:rPr lang="en-US" sz="2000" dirty="0"/>
              <a:t>of the actual implementation, by focusing on the communication patterns between human </a:t>
            </a:r>
            <a:r>
              <a:rPr lang="en-US" sz="2000" dirty="0" smtClean="0"/>
              <a:t>actors</a:t>
            </a:r>
            <a:endParaRPr lang="en-US" sz="2000" dirty="0"/>
          </a:p>
          <a:p>
            <a:pPr lvl="1">
              <a:lnSpc>
                <a:spcPct val="150000"/>
              </a:lnSpc>
              <a:buFont typeface="Wingdings" pitchFamily="2" charset="2"/>
              <a:buChar char="ü"/>
            </a:pPr>
            <a:r>
              <a:rPr lang="en-US" sz="2000" dirty="0"/>
              <a:t>communication between human actors is a necessary basis for a theory of organizations  </a:t>
            </a:r>
          </a:p>
        </p:txBody>
      </p:sp>
    </p:spTree>
    <p:extLst>
      <p:ext uri="{BB962C8B-B14F-4D97-AF65-F5344CB8AC3E}">
        <p14:creationId xmlns:p14="http://schemas.microsoft.com/office/powerpoint/2010/main" val="144353231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75556" y="1772816"/>
            <a:ext cx="8376700" cy="4904421"/>
          </a:xfrm>
        </p:spPr>
        <p:txBody>
          <a:bodyPr>
            <a:normAutofit lnSpcReduction="10000"/>
          </a:bodyPr>
          <a:lstStyle/>
          <a:p>
            <a:pPr marL="0" indent="0">
              <a:lnSpc>
                <a:spcPct val="100000"/>
              </a:lnSpc>
              <a:spcAft>
                <a:spcPts val="1200"/>
              </a:spcAft>
              <a:buNone/>
            </a:pPr>
            <a:r>
              <a:rPr lang="en-US" sz="3500" dirty="0">
                <a:solidFill>
                  <a:srgbClr val="C00000"/>
                </a:solidFill>
              </a:rPr>
              <a:t>Document Act Theory </a:t>
            </a:r>
          </a:p>
          <a:p>
            <a:pPr>
              <a:lnSpc>
                <a:spcPct val="150000"/>
              </a:lnSpc>
            </a:pPr>
            <a:r>
              <a:rPr lang="en-US" sz="2000" dirty="0" smtClean="0"/>
              <a:t>it is an </a:t>
            </a:r>
            <a:r>
              <a:rPr lang="en-US" sz="2000" dirty="0"/>
              <a:t>extension of the speech </a:t>
            </a:r>
            <a:r>
              <a:rPr lang="en-US" sz="2000" dirty="0" smtClean="0"/>
              <a:t>acts </a:t>
            </a:r>
            <a:r>
              <a:rPr lang="en-US" sz="2000" dirty="0" smtClean="0"/>
              <a:t>theory;</a:t>
            </a:r>
            <a:endParaRPr lang="en-US" sz="2000" dirty="0" smtClean="0"/>
          </a:p>
          <a:p>
            <a:pPr>
              <a:lnSpc>
                <a:spcPct val="150000"/>
              </a:lnSpc>
            </a:pPr>
            <a:r>
              <a:rPr lang="en-US" sz="2000" dirty="0" smtClean="0"/>
              <a:t>it does </a:t>
            </a:r>
            <a:r>
              <a:rPr lang="en-US" sz="2000" dirty="0"/>
              <a:t>justice to how documents can be used to cause a variety of </a:t>
            </a:r>
            <a:r>
              <a:rPr lang="en-US" sz="2000" dirty="0" smtClean="0"/>
              <a:t>effects. </a:t>
            </a:r>
            <a:r>
              <a:rPr lang="en-US" sz="2000" dirty="0" smtClean="0"/>
              <a:t>		Speech </a:t>
            </a:r>
            <a:r>
              <a:rPr lang="en-US" sz="2000" dirty="0"/>
              <a:t>is evanescent, documents </a:t>
            </a:r>
            <a:r>
              <a:rPr lang="en-US" sz="2000" dirty="0" smtClean="0"/>
              <a:t>endure through </a:t>
            </a:r>
            <a:r>
              <a:rPr lang="en-US" sz="2000" dirty="0" smtClean="0"/>
              <a:t>time;</a:t>
            </a:r>
            <a:endParaRPr lang="pt-BR" sz="2000" dirty="0"/>
          </a:p>
          <a:p>
            <a:pPr>
              <a:lnSpc>
                <a:spcPct val="150000"/>
              </a:lnSpc>
            </a:pPr>
            <a:r>
              <a:rPr lang="en-US" sz="2000" dirty="0" smtClean="0"/>
              <a:t>documents can be more than just reports, they can add something to </a:t>
            </a:r>
            <a:r>
              <a:rPr lang="en-US" sz="2000" dirty="0" smtClean="0"/>
              <a:t>reality;</a:t>
            </a:r>
          </a:p>
          <a:p>
            <a:pPr>
              <a:lnSpc>
                <a:spcPct val="150000"/>
              </a:lnSpc>
            </a:pPr>
            <a:r>
              <a:rPr lang="en-US" sz="2000" dirty="0" smtClean="0"/>
              <a:t>they </a:t>
            </a:r>
            <a:r>
              <a:rPr lang="en-US" sz="2000" dirty="0"/>
              <a:t>also have social and institutional powers (legal, ethical), named </a:t>
            </a:r>
            <a:r>
              <a:rPr lang="en-US" sz="2000" i="1" dirty="0"/>
              <a:t>deontic </a:t>
            </a:r>
            <a:r>
              <a:rPr lang="en-US" sz="2000" i="1" dirty="0" smtClean="0"/>
              <a:t>powers</a:t>
            </a:r>
            <a:r>
              <a:rPr lang="en-US" sz="2000" dirty="0" smtClean="0"/>
              <a:t>;</a:t>
            </a:r>
            <a:endParaRPr lang="en-US" sz="2000" dirty="0" smtClean="0"/>
          </a:p>
          <a:p>
            <a:pPr>
              <a:lnSpc>
                <a:spcPct val="150000"/>
              </a:lnSpc>
            </a:pPr>
            <a:r>
              <a:rPr lang="en-US" sz="2000" dirty="0" smtClean="0"/>
              <a:t>documents </a:t>
            </a:r>
            <a:r>
              <a:rPr lang="en-US" sz="2000" i="1" dirty="0" smtClean="0"/>
              <a:t>can </a:t>
            </a:r>
            <a:r>
              <a:rPr lang="en-US" sz="2000" i="1" dirty="0"/>
              <a:t>be preserved </a:t>
            </a:r>
            <a:r>
              <a:rPr lang="en-US" sz="2000" dirty="0"/>
              <a:t>so that they can be inspected and modified in successive points in time and grouped into complexes lasting </a:t>
            </a:r>
            <a:r>
              <a:rPr lang="en-US" sz="2000" dirty="0" smtClean="0"/>
              <a:t>documents.</a:t>
            </a:r>
            <a:endParaRPr lang="en-US" sz="2000" dirty="0" smtClean="0"/>
          </a:p>
          <a:p>
            <a:pPr lvl="1"/>
            <a:endParaRPr lang="pt-BR" sz="2000" dirty="0"/>
          </a:p>
        </p:txBody>
      </p:sp>
      <p:sp>
        <p:nvSpPr>
          <p:cNvPr id="5" name="Title 1"/>
          <p:cNvSpPr>
            <a:spLocks noGrp="1"/>
          </p:cNvSpPr>
          <p:nvPr>
            <p:ph type="title"/>
          </p:nvPr>
        </p:nvSpPr>
        <p:spPr>
          <a:xfrm>
            <a:off x="457200" y="274638"/>
            <a:ext cx="8229600" cy="1143000"/>
          </a:xfrm>
        </p:spPr>
        <p:txBody>
          <a:bodyPr/>
          <a:lstStyle/>
          <a:p>
            <a:r>
              <a:rPr lang="en-US" dirty="0"/>
              <a:t>Introduction</a:t>
            </a:r>
          </a:p>
        </p:txBody>
      </p:sp>
    </p:spTree>
    <p:extLst>
      <p:ext uri="{BB962C8B-B14F-4D97-AF65-F5344CB8AC3E}">
        <p14:creationId xmlns:p14="http://schemas.microsoft.com/office/powerpoint/2010/main" val="3212290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a:t>
            </a:r>
            <a:endParaRPr lang="en-US" dirty="0"/>
          </a:p>
        </p:txBody>
      </p:sp>
      <p:sp>
        <p:nvSpPr>
          <p:cNvPr id="3" name="Content Placeholder 2"/>
          <p:cNvSpPr>
            <a:spLocks noGrp="1"/>
          </p:cNvSpPr>
          <p:nvPr>
            <p:ph idx="1"/>
          </p:nvPr>
        </p:nvSpPr>
        <p:spPr>
          <a:xfrm>
            <a:off x="81878" y="1556793"/>
            <a:ext cx="4320480" cy="4572001"/>
          </a:xfrm>
          <a:solidFill>
            <a:schemeClr val="bg2">
              <a:lumMod val="90000"/>
            </a:schemeClr>
          </a:solidFill>
        </p:spPr>
        <p:txBody>
          <a:bodyPr numCol="1">
            <a:normAutofit/>
          </a:bodyPr>
          <a:lstStyle/>
          <a:p>
            <a:pPr marL="0" lvl="0" indent="0">
              <a:buNone/>
            </a:pPr>
            <a:r>
              <a:rPr lang="en-US" sz="2000" dirty="0" smtClean="0">
                <a:solidFill>
                  <a:schemeClr val="tx1"/>
                </a:solidFill>
              </a:rPr>
              <a:t>Different </a:t>
            </a:r>
            <a:r>
              <a:rPr lang="en-US" sz="2000" dirty="0">
                <a:solidFill>
                  <a:schemeClr val="tx1"/>
                </a:solidFill>
              </a:rPr>
              <a:t>sorts of things we can do (achieve, effect, realize)</a:t>
            </a:r>
            <a:r>
              <a:rPr lang="en-US" sz="2000" dirty="0">
                <a:solidFill>
                  <a:srgbClr val="FF0000"/>
                </a:solidFill>
              </a:rPr>
              <a:t> with a </a:t>
            </a:r>
            <a:r>
              <a:rPr lang="en-US" sz="2000" dirty="0" smtClean="0">
                <a:solidFill>
                  <a:schemeClr val="tx1"/>
                </a:solidFill>
              </a:rPr>
              <a:t>document</a:t>
            </a:r>
            <a:br>
              <a:rPr lang="en-US" sz="2000" dirty="0" smtClean="0">
                <a:solidFill>
                  <a:schemeClr val="tx1"/>
                </a:solidFill>
              </a:rPr>
            </a:br>
            <a:endParaRPr lang="en-US" sz="2000" dirty="0" smtClean="0">
              <a:solidFill>
                <a:schemeClr val="tx1"/>
              </a:solidFill>
            </a:endParaRPr>
          </a:p>
          <a:p>
            <a:pPr marL="514322" lvl="1" indent="-285750">
              <a:buFont typeface="Arial" panose="020B0604020202020204" pitchFamily="34" charset="0"/>
              <a:buChar char="•"/>
            </a:pPr>
            <a:r>
              <a:rPr lang="en-US" sz="2000" dirty="0">
                <a:solidFill>
                  <a:schemeClr val="tx1"/>
                </a:solidFill>
              </a:rPr>
              <a:t>create an organization</a:t>
            </a:r>
          </a:p>
          <a:p>
            <a:pPr marL="514322" lvl="1" indent="-285750">
              <a:buFont typeface="Arial" panose="020B0604020202020204" pitchFamily="34" charset="0"/>
              <a:buChar char="•"/>
            </a:pPr>
            <a:r>
              <a:rPr lang="en-US" sz="2000" dirty="0" smtClean="0">
                <a:solidFill>
                  <a:schemeClr val="tx1"/>
                </a:solidFill>
              </a:rPr>
              <a:t>record </a:t>
            </a:r>
            <a:r>
              <a:rPr lang="en-US" sz="2000" dirty="0">
                <a:solidFill>
                  <a:schemeClr val="tx1"/>
                </a:solidFill>
              </a:rPr>
              <a:t>the deliberations of a </a:t>
            </a:r>
            <a:r>
              <a:rPr lang="en-US" sz="2000" dirty="0" smtClean="0">
                <a:solidFill>
                  <a:schemeClr val="tx1"/>
                </a:solidFill>
              </a:rPr>
              <a:t>committee</a:t>
            </a:r>
          </a:p>
          <a:p>
            <a:pPr marL="514322" lvl="1" indent="-285750">
              <a:buFont typeface="Arial" panose="020B0604020202020204" pitchFamily="34" charset="0"/>
              <a:buChar char="•"/>
            </a:pPr>
            <a:r>
              <a:rPr lang="en-US" sz="2000" dirty="0" smtClean="0">
                <a:solidFill>
                  <a:schemeClr val="tx1"/>
                </a:solidFill>
              </a:rPr>
              <a:t>initiate </a:t>
            </a:r>
            <a:r>
              <a:rPr lang="en-US" sz="2000" dirty="0">
                <a:solidFill>
                  <a:schemeClr val="tx1"/>
                </a:solidFill>
              </a:rPr>
              <a:t>a legal </a:t>
            </a:r>
            <a:r>
              <a:rPr lang="en-US" sz="2000" dirty="0" smtClean="0">
                <a:solidFill>
                  <a:schemeClr val="tx1"/>
                </a:solidFill>
              </a:rPr>
              <a:t>action </a:t>
            </a:r>
          </a:p>
          <a:p>
            <a:pPr marL="514322" lvl="1" indent="-285750">
              <a:buFont typeface="Arial" panose="020B0604020202020204" pitchFamily="34" charset="0"/>
              <a:buChar char="•"/>
            </a:pPr>
            <a:r>
              <a:rPr lang="en-US" sz="2000" dirty="0" smtClean="0">
                <a:solidFill>
                  <a:schemeClr val="tx1"/>
                </a:solidFill>
              </a:rPr>
              <a:t>release funds </a:t>
            </a:r>
          </a:p>
          <a:p>
            <a:pPr marL="514322" lvl="1" indent="-285750">
              <a:buFont typeface="Arial" panose="020B0604020202020204" pitchFamily="34" charset="0"/>
              <a:buChar char="•"/>
            </a:pPr>
            <a:r>
              <a:rPr lang="en-US" sz="2000" dirty="0" smtClean="0">
                <a:solidFill>
                  <a:schemeClr val="tx1"/>
                </a:solidFill>
              </a:rPr>
              <a:t>confirm </a:t>
            </a:r>
            <a:r>
              <a:rPr lang="en-US" sz="2000" dirty="0">
                <a:solidFill>
                  <a:schemeClr val="tx1"/>
                </a:solidFill>
              </a:rPr>
              <a:t>flight </a:t>
            </a:r>
            <a:r>
              <a:rPr lang="en-US" sz="2000" dirty="0" smtClean="0">
                <a:solidFill>
                  <a:schemeClr val="tx1"/>
                </a:solidFill>
              </a:rPr>
              <a:t>readines</a:t>
            </a:r>
            <a:r>
              <a:rPr lang="en-US" sz="2000" dirty="0"/>
              <a:t>s</a:t>
            </a:r>
            <a:endParaRPr lang="en-US" sz="2000" dirty="0"/>
          </a:p>
          <a:p>
            <a:pPr marL="514322" lvl="1" indent="-285750">
              <a:buFont typeface="Arial" panose="020B0604020202020204" pitchFamily="34" charset="0"/>
              <a:buChar char="•"/>
            </a:pPr>
            <a:endParaRPr lang="en-US" dirty="0" smtClean="0">
              <a:solidFill>
                <a:schemeClr val="tx1"/>
              </a:solidFill>
            </a:endParaRPr>
          </a:p>
          <a:p>
            <a:pPr marL="514322" lvl="1" indent="-285750">
              <a:buFont typeface="Arial" panose="020B0604020202020204" pitchFamily="34" charset="0"/>
              <a:buChar char="•"/>
            </a:pPr>
            <a:endParaRPr lang="en-US" dirty="0">
              <a:solidFill>
                <a:schemeClr val="tx1"/>
              </a:solidFill>
            </a:endParaRPr>
          </a:p>
          <a:p>
            <a:pPr marL="514322" lvl="1" indent="-285750">
              <a:buFont typeface="Arial" panose="020B0604020202020204" pitchFamily="34" charset="0"/>
              <a:buChar char="•"/>
            </a:pPr>
            <a:endParaRPr lang="en-US" dirty="0" smtClean="0">
              <a:solidFill>
                <a:schemeClr val="tx1"/>
              </a:solidFill>
            </a:endParaRPr>
          </a:p>
        </p:txBody>
      </p:sp>
      <p:sp>
        <p:nvSpPr>
          <p:cNvPr id="4" name="Content Placeholder 2"/>
          <p:cNvSpPr txBox="1">
            <a:spLocks/>
          </p:cNvSpPr>
          <p:nvPr/>
        </p:nvSpPr>
        <p:spPr>
          <a:xfrm>
            <a:off x="4500490" y="1556793"/>
            <a:ext cx="4536504" cy="4572001"/>
          </a:xfrm>
          <a:prstGeom prst="rect">
            <a:avLst/>
          </a:prstGeom>
          <a:solidFill>
            <a:schemeClr val="bg2">
              <a:lumMod val="90000"/>
            </a:schemeClr>
          </a:solidFill>
        </p:spPr>
        <p:txBody>
          <a:bodyPr vert="horz" lIns="91429" tIns="45714" rIns="91429" bIns="45714" numCol="1" rtlCol="0">
            <a:normAutofit fontScale="92500" lnSpcReduction="10000"/>
          </a:bodyPr>
          <a:lstStyle>
            <a:lvl1pPr marL="228573" indent="-228573" algn="l" defTabSz="914290" rtl="0" eaLnBrk="1" latinLnBrk="0" hangingPunct="1">
              <a:lnSpc>
                <a:spcPct val="90000"/>
              </a:lnSpc>
              <a:spcBef>
                <a:spcPts val="1800"/>
              </a:spcBef>
              <a:buSzPct val="80000"/>
              <a:buFont typeface="Wingdings" pitchFamily="2" charset="2"/>
              <a:buChar char="§"/>
              <a:defRPr sz="2400" kern="1200">
                <a:solidFill>
                  <a:schemeClr val="tx1">
                    <a:lumMod val="75000"/>
                    <a:lumOff val="25000"/>
                  </a:schemeClr>
                </a:solidFill>
                <a:latin typeface="+mn-lt"/>
                <a:ea typeface="+mn-ea"/>
                <a:cs typeface="+mn-cs"/>
              </a:defRPr>
            </a:lvl1pPr>
            <a:lvl2pPr marL="457145" indent="-228573" algn="l" defTabSz="914290" rtl="0" eaLnBrk="1" latinLnBrk="0" hangingPunct="1">
              <a:lnSpc>
                <a:spcPct val="90000"/>
              </a:lnSpc>
              <a:spcBef>
                <a:spcPts val="600"/>
              </a:spcBef>
              <a:buSzPct val="80000"/>
              <a:buFont typeface="Wingdings" pitchFamily="2" charset="2"/>
              <a:buChar char="§"/>
              <a:defRPr sz="2200" kern="1200">
                <a:solidFill>
                  <a:schemeClr val="tx1">
                    <a:lumMod val="75000"/>
                    <a:lumOff val="25000"/>
                  </a:schemeClr>
                </a:solidFill>
                <a:latin typeface="+mn-lt"/>
                <a:ea typeface="+mn-ea"/>
                <a:cs typeface="+mn-cs"/>
              </a:defRPr>
            </a:lvl2pPr>
            <a:lvl3pPr marL="685718" indent="-182858" algn="l" defTabSz="914290" rtl="0" eaLnBrk="1" latinLnBrk="0" hangingPunct="1">
              <a:lnSpc>
                <a:spcPct val="90000"/>
              </a:lnSpc>
              <a:spcBef>
                <a:spcPts val="600"/>
              </a:spcBef>
              <a:buSzPct val="80000"/>
              <a:buFont typeface="Wingdings" pitchFamily="2" charset="2"/>
              <a:buChar char="§"/>
              <a:defRPr sz="2000" kern="1200">
                <a:solidFill>
                  <a:schemeClr val="tx1">
                    <a:lumMod val="75000"/>
                    <a:lumOff val="25000"/>
                  </a:schemeClr>
                </a:solidFill>
                <a:latin typeface="+mn-lt"/>
                <a:ea typeface="+mn-ea"/>
                <a:cs typeface="+mn-cs"/>
              </a:defRPr>
            </a:lvl3pPr>
            <a:lvl4pPr marL="868576" indent="-182541" algn="l" defTabSz="914290" rtl="0" eaLnBrk="1" latinLnBrk="0" hangingPunct="1">
              <a:lnSpc>
                <a:spcPct val="90000"/>
              </a:lnSpc>
              <a:spcBef>
                <a:spcPts val="600"/>
              </a:spcBef>
              <a:buSzPct val="80000"/>
              <a:buFont typeface="Wingdings" pitchFamily="2" charset="2"/>
              <a:buChar char="§"/>
              <a:defRPr sz="1800" kern="1200">
                <a:solidFill>
                  <a:schemeClr val="tx1">
                    <a:lumMod val="75000"/>
                    <a:lumOff val="25000"/>
                  </a:schemeClr>
                </a:solidFill>
                <a:latin typeface="+mn-lt"/>
                <a:ea typeface="+mn-ea"/>
                <a:cs typeface="+mn-cs"/>
              </a:defRPr>
            </a:lvl4pPr>
            <a:lvl5pPr marL="1051434" indent="-182858" algn="l" defTabSz="914290" rtl="0" eaLnBrk="1" latinLnBrk="0" hangingPunct="1">
              <a:lnSpc>
                <a:spcPct val="90000"/>
              </a:lnSpc>
              <a:spcBef>
                <a:spcPts val="600"/>
              </a:spcBef>
              <a:buSzPct val="80000"/>
              <a:buFont typeface="Wingdings" pitchFamily="2" charset="2"/>
              <a:buChar char="§"/>
              <a:defRPr sz="1600" kern="1200">
                <a:solidFill>
                  <a:schemeClr val="tx1">
                    <a:lumMod val="75000"/>
                    <a:lumOff val="25000"/>
                  </a:schemeClr>
                </a:solidFill>
                <a:latin typeface="+mn-lt"/>
                <a:ea typeface="+mn-ea"/>
                <a:cs typeface="+mn-cs"/>
              </a:defRPr>
            </a:lvl5pPr>
            <a:lvl6pPr marL="1234292" indent="-182858" algn="l" defTabSz="914290" rtl="0" eaLnBrk="1" latinLnBrk="0" hangingPunct="1">
              <a:lnSpc>
                <a:spcPct val="90000"/>
              </a:lnSpc>
              <a:spcBef>
                <a:spcPts val="400"/>
              </a:spcBef>
              <a:buSzPct val="80000"/>
              <a:buFont typeface="Wingdings" pitchFamily="2" charset="2"/>
              <a:buChar char="§"/>
              <a:defRPr sz="1600" kern="1200">
                <a:solidFill>
                  <a:schemeClr val="tx1">
                    <a:lumMod val="75000"/>
                    <a:lumOff val="25000"/>
                  </a:schemeClr>
                </a:solidFill>
                <a:latin typeface="+mn-lt"/>
                <a:ea typeface="+mn-ea"/>
                <a:cs typeface="+mn-cs"/>
              </a:defRPr>
            </a:lvl6pPr>
            <a:lvl7pPr marL="1417150" indent="-182858" algn="l" defTabSz="914290" rtl="0" eaLnBrk="1" latinLnBrk="0" hangingPunct="1">
              <a:lnSpc>
                <a:spcPct val="90000"/>
              </a:lnSpc>
              <a:spcBef>
                <a:spcPts val="400"/>
              </a:spcBef>
              <a:buSzPct val="80000"/>
              <a:buFont typeface="Wingdings" pitchFamily="2" charset="2"/>
              <a:buChar char="§"/>
              <a:defRPr sz="1600" kern="1200">
                <a:solidFill>
                  <a:schemeClr val="tx1">
                    <a:lumMod val="75000"/>
                    <a:lumOff val="25000"/>
                  </a:schemeClr>
                </a:solidFill>
                <a:latin typeface="+mn-lt"/>
                <a:ea typeface="+mn-ea"/>
                <a:cs typeface="+mn-cs"/>
              </a:defRPr>
            </a:lvl7pPr>
            <a:lvl8pPr marL="1600008" indent="-182858" algn="l" defTabSz="914290" rtl="0" eaLnBrk="1" latinLnBrk="0" hangingPunct="1">
              <a:lnSpc>
                <a:spcPct val="90000"/>
              </a:lnSpc>
              <a:spcBef>
                <a:spcPts val="400"/>
              </a:spcBef>
              <a:buSzPct val="80000"/>
              <a:buFont typeface="Wingdings" pitchFamily="2" charset="2"/>
              <a:buChar char="§"/>
              <a:defRPr sz="1600" kern="1200">
                <a:solidFill>
                  <a:schemeClr val="tx1">
                    <a:lumMod val="75000"/>
                    <a:lumOff val="25000"/>
                  </a:schemeClr>
                </a:solidFill>
                <a:latin typeface="+mn-lt"/>
                <a:ea typeface="+mn-ea"/>
                <a:cs typeface="+mn-cs"/>
              </a:defRPr>
            </a:lvl8pPr>
            <a:lvl9pPr marL="1782866" indent="-182858" algn="l" defTabSz="914290" rtl="0" eaLnBrk="1" latinLnBrk="0" hangingPunct="1">
              <a:lnSpc>
                <a:spcPct val="90000"/>
              </a:lnSpc>
              <a:spcBef>
                <a:spcPts val="400"/>
              </a:spcBef>
              <a:buSzPct val="80000"/>
              <a:buFont typeface="Wingdings" pitchFamily="2" charset="2"/>
              <a:buChar char="§"/>
              <a:defRPr sz="1600" kern="1200">
                <a:solidFill>
                  <a:schemeClr val="tx1">
                    <a:lumMod val="75000"/>
                    <a:lumOff val="25000"/>
                  </a:schemeClr>
                </a:solidFill>
                <a:latin typeface="+mn-lt"/>
                <a:ea typeface="+mn-ea"/>
                <a:cs typeface="+mn-cs"/>
              </a:defRPr>
            </a:lvl9pPr>
          </a:lstStyle>
          <a:p>
            <a:pPr marL="228572" lvl="1" indent="0">
              <a:buFont typeface="Wingdings" pitchFamily="2" charset="2"/>
              <a:buNone/>
            </a:pPr>
            <a:r>
              <a:rPr lang="en-US" sz="2000" dirty="0" smtClean="0">
                <a:solidFill>
                  <a:schemeClr val="tx1"/>
                </a:solidFill>
              </a:rPr>
              <a:t>Institutional systems </a:t>
            </a:r>
            <a:r>
              <a:rPr lang="en-US" sz="2000" dirty="0" smtClean="0">
                <a:solidFill>
                  <a:srgbClr val="FF0000"/>
                </a:solidFill>
              </a:rPr>
              <a:t>to which </a:t>
            </a:r>
            <a:r>
              <a:rPr lang="en-US" sz="2000" dirty="0" smtClean="0">
                <a:solidFill>
                  <a:schemeClr val="tx1"/>
                </a:solidFill>
              </a:rPr>
              <a:t>documents belong in areas</a:t>
            </a:r>
          </a:p>
          <a:p>
            <a:pPr marL="228572" lvl="1" indent="0">
              <a:buFont typeface="Wingdings" pitchFamily="2" charset="2"/>
              <a:buNone/>
            </a:pPr>
            <a:endParaRPr lang="en-US" dirty="0" smtClean="0">
              <a:solidFill>
                <a:schemeClr val="tx1"/>
              </a:solidFill>
            </a:endParaRPr>
          </a:p>
          <a:p>
            <a:pPr marL="925753" lvl="3" indent="-285750"/>
            <a:r>
              <a:rPr lang="en-US" sz="2000" dirty="0" smtClean="0">
                <a:solidFill>
                  <a:schemeClr val="tx1"/>
                </a:solidFill>
              </a:rPr>
              <a:t>marriage</a:t>
            </a:r>
          </a:p>
          <a:p>
            <a:pPr marL="925753" lvl="3" indent="-285750"/>
            <a:r>
              <a:rPr lang="en-US" sz="2000" dirty="0" smtClean="0">
                <a:solidFill>
                  <a:schemeClr val="tx1"/>
                </a:solidFill>
              </a:rPr>
              <a:t> law</a:t>
            </a:r>
          </a:p>
          <a:p>
            <a:pPr marL="925753" lvl="3" indent="-285750"/>
            <a:r>
              <a:rPr lang="en-US" sz="2000" dirty="0" smtClean="0">
                <a:solidFill>
                  <a:schemeClr val="tx1"/>
                </a:solidFill>
              </a:rPr>
              <a:t>government</a:t>
            </a:r>
          </a:p>
          <a:p>
            <a:pPr marL="925753" lvl="3" indent="-285750"/>
            <a:r>
              <a:rPr lang="en-US" sz="2000" dirty="0" smtClean="0">
                <a:solidFill>
                  <a:schemeClr val="tx1"/>
                </a:solidFill>
              </a:rPr>
              <a:t>commerce</a:t>
            </a:r>
          </a:p>
          <a:p>
            <a:pPr marL="925753" lvl="3" indent="-285750"/>
            <a:r>
              <a:rPr lang="en-US" sz="2000" dirty="0" smtClean="0">
                <a:solidFill>
                  <a:schemeClr val="tx1"/>
                </a:solidFill>
              </a:rPr>
              <a:t>credentialing</a:t>
            </a:r>
          </a:p>
          <a:p>
            <a:pPr marL="925753" lvl="3" indent="-285750"/>
            <a:r>
              <a:rPr lang="en-US" sz="2000" dirty="0" smtClean="0">
                <a:solidFill>
                  <a:schemeClr val="tx1"/>
                </a:solidFill>
              </a:rPr>
              <a:t>identification</a:t>
            </a:r>
          </a:p>
          <a:p>
            <a:pPr marL="925753" lvl="3" indent="-285750"/>
            <a:r>
              <a:rPr lang="en-US" sz="2000" dirty="0" smtClean="0">
                <a:solidFill>
                  <a:schemeClr val="tx1"/>
                </a:solidFill>
              </a:rPr>
              <a:t>as well as real estate property titling systems</a:t>
            </a:r>
          </a:p>
          <a:p>
            <a:pPr marL="925753" lvl="3" indent="-285750"/>
            <a:r>
              <a:rPr lang="en-US" sz="2000" dirty="0" smtClean="0">
                <a:solidFill>
                  <a:schemeClr val="tx1"/>
                </a:solidFill>
              </a:rPr>
              <a:t>credit reporting systems</a:t>
            </a:r>
          </a:p>
          <a:p>
            <a:pPr marL="925753" lvl="3" indent="-285750"/>
            <a:r>
              <a:rPr lang="en-US" sz="2000" dirty="0" smtClean="0">
                <a:solidFill>
                  <a:schemeClr val="tx1"/>
                </a:solidFill>
              </a:rPr>
              <a:t>credit card payment systems </a:t>
            </a:r>
          </a:p>
          <a:p>
            <a:pPr marL="925753" lvl="3" indent="-285750"/>
            <a:r>
              <a:rPr lang="en-US" sz="2000" dirty="0" smtClean="0">
                <a:solidFill>
                  <a:schemeClr val="tx1"/>
                </a:solidFill>
              </a:rPr>
              <a:t>taxation systems</a:t>
            </a:r>
          </a:p>
          <a:p>
            <a:pPr marL="925753" lvl="3" indent="-285750"/>
            <a:r>
              <a:rPr lang="en-US" sz="2000" dirty="0" smtClean="0">
                <a:solidFill>
                  <a:schemeClr val="tx1"/>
                </a:solidFill>
              </a:rPr>
              <a:t>and so on</a:t>
            </a:r>
            <a:r>
              <a:rPr lang="en-US" sz="2000" dirty="0" smtClean="0">
                <a:solidFill>
                  <a:srgbClr val="FF0000"/>
                </a:solidFill>
              </a:rPr>
              <a:t> </a:t>
            </a:r>
          </a:p>
        </p:txBody>
      </p:sp>
      <p:sp>
        <p:nvSpPr>
          <p:cNvPr id="5" name="Retângulo 6"/>
          <p:cNvSpPr/>
          <p:nvPr/>
        </p:nvSpPr>
        <p:spPr>
          <a:xfrm>
            <a:off x="7687149" y="6276836"/>
            <a:ext cx="1304451" cy="369332"/>
          </a:xfrm>
          <a:prstGeom prst="rect">
            <a:avLst/>
          </a:prstGeom>
        </p:spPr>
        <p:txBody>
          <a:bodyPr wrap="none">
            <a:spAutoFit/>
          </a:bodyPr>
          <a:lstStyle/>
          <a:p>
            <a:r>
              <a:rPr lang="pt-BR" dirty="0"/>
              <a:t>Smith, 2012</a:t>
            </a:r>
          </a:p>
        </p:txBody>
      </p:sp>
    </p:spTree>
    <p:extLst>
      <p:ext uri="{BB962C8B-B14F-4D97-AF65-F5344CB8AC3E}">
        <p14:creationId xmlns:p14="http://schemas.microsoft.com/office/powerpoint/2010/main" val="23524262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bwMode="auto">
          <a:xfrm>
            <a:off x="152400" y="76200"/>
            <a:ext cx="8839200" cy="11430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r>
              <a:rPr lang="en-US" sz="4000" dirty="0"/>
              <a:t>Introduction</a:t>
            </a:r>
            <a:br>
              <a:rPr lang="en-US" sz="4000" dirty="0"/>
            </a:br>
            <a:endParaRPr lang="en-US" sz="4000" b="1" dirty="0"/>
          </a:p>
        </p:txBody>
      </p:sp>
      <p:sp>
        <p:nvSpPr>
          <p:cNvPr id="74755" name="Rectangle 3"/>
          <p:cNvSpPr>
            <a:spLocks noGrp="1" noChangeArrowheads="1"/>
          </p:cNvSpPr>
          <p:nvPr>
            <p:ph type="body" idx="1"/>
          </p:nvPr>
        </p:nvSpPr>
        <p:spPr bwMode="auto">
          <a:xfrm>
            <a:off x="143508" y="2498688"/>
            <a:ext cx="3857245" cy="3937611"/>
          </a:xfrm>
          <a:solidFill>
            <a:schemeClr val="bg2"/>
          </a:solidFill>
          <a:ln/>
          <a:extLst/>
        </p:spPr>
        <p:txBody>
          <a:bodyPr vert="horz" wrap="square" lIns="91440" tIns="45720" rIns="91440" bIns="45720" numCol="1" anchor="t" anchorCtr="0" compatLnSpc="1">
            <a:prstTxWarp prst="textNoShape">
              <a:avLst/>
            </a:prstTxWarp>
            <a:normAutofit/>
          </a:bodyPr>
          <a:lstStyle/>
          <a:p>
            <a:pPr>
              <a:lnSpc>
                <a:spcPct val="130000"/>
              </a:lnSpc>
              <a:buFont typeface="+mj-lt"/>
              <a:buAutoNum type="arabicPeriod"/>
            </a:pPr>
            <a:r>
              <a:rPr lang="en-US" sz="1600" dirty="0">
                <a:cs typeface="Times New Roman" pitchFamily="18" charset="0"/>
              </a:rPr>
              <a:t>W</a:t>
            </a:r>
            <a:r>
              <a:rPr lang="en-GB" sz="1600" dirty="0">
                <a:cs typeface="Times New Roman" pitchFamily="18" charset="0"/>
              </a:rPr>
              <a:t>e represent how things are: </a:t>
            </a:r>
          </a:p>
          <a:p>
            <a:pPr marL="400050" lvl="1" indent="0">
              <a:lnSpc>
                <a:spcPct val="130000"/>
              </a:lnSpc>
              <a:buNone/>
            </a:pPr>
            <a:r>
              <a:rPr lang="en-GB" sz="1600" i="1" dirty="0">
                <a:cs typeface="Times New Roman" pitchFamily="18" charset="0"/>
              </a:rPr>
              <a:t>	record, report, description, assertion …</a:t>
            </a:r>
          </a:p>
          <a:p>
            <a:pPr>
              <a:lnSpc>
                <a:spcPct val="130000"/>
              </a:lnSpc>
              <a:buFont typeface="+mj-lt"/>
              <a:buAutoNum type="arabicPeriod"/>
            </a:pPr>
            <a:r>
              <a:rPr lang="en-GB" sz="1600" dirty="0">
                <a:cs typeface="Times New Roman" pitchFamily="18" charset="0"/>
              </a:rPr>
              <a:t>We try to get people to do things:</a:t>
            </a:r>
            <a:r>
              <a:rPr lang="en-GB" sz="1600" i="1" dirty="0">
                <a:cs typeface="Times New Roman" pitchFamily="18" charset="0"/>
              </a:rPr>
              <a:t>	request, order, command …</a:t>
            </a:r>
          </a:p>
          <a:p>
            <a:pPr>
              <a:lnSpc>
                <a:spcPct val="130000"/>
              </a:lnSpc>
              <a:buFont typeface="+mj-lt"/>
              <a:buAutoNum type="arabicPeriod"/>
            </a:pPr>
            <a:r>
              <a:rPr lang="en-GB" sz="1600" dirty="0" smtClean="0">
                <a:cs typeface="Times New Roman" pitchFamily="18" charset="0"/>
              </a:rPr>
              <a:t>We commit </a:t>
            </a:r>
            <a:r>
              <a:rPr lang="en-GB" sz="1600" dirty="0">
                <a:cs typeface="Times New Roman" pitchFamily="18" charset="0"/>
              </a:rPr>
              <a:t>ourselves to doing </a:t>
            </a:r>
            <a:r>
              <a:rPr lang="en-GB" sz="1600" dirty="0" smtClean="0">
                <a:cs typeface="Times New Roman" pitchFamily="18" charset="0"/>
              </a:rPr>
              <a:t>things:</a:t>
            </a:r>
            <a:r>
              <a:rPr lang="en-GB" sz="1600" i="1" dirty="0" smtClean="0">
                <a:cs typeface="Times New Roman" pitchFamily="18" charset="0"/>
              </a:rPr>
              <a:t>	</a:t>
            </a:r>
            <a:r>
              <a:rPr lang="en-GB" sz="1600" i="1" dirty="0">
                <a:cs typeface="Times New Roman" pitchFamily="18" charset="0"/>
              </a:rPr>
              <a:t>promise, agreement, …</a:t>
            </a:r>
          </a:p>
          <a:p>
            <a:pPr>
              <a:lnSpc>
                <a:spcPct val="130000"/>
              </a:lnSpc>
              <a:buFont typeface="+mj-lt"/>
              <a:buAutoNum type="arabicPeriod"/>
            </a:pPr>
            <a:r>
              <a:rPr lang="en-GB" sz="1600" dirty="0">
                <a:cs typeface="Times New Roman" pitchFamily="18" charset="0"/>
              </a:rPr>
              <a:t>We bring about changes in the world through utterances </a:t>
            </a:r>
            <a:endParaRPr lang="en-GB" sz="1600" dirty="0" smtClean="0">
              <a:cs typeface="Times New Roman" pitchFamily="18" charset="0"/>
            </a:endParaRPr>
          </a:p>
          <a:p>
            <a:pPr marL="400050" lvl="1" indent="0">
              <a:lnSpc>
                <a:spcPct val="130000"/>
              </a:lnSpc>
              <a:buNone/>
            </a:pPr>
            <a:r>
              <a:rPr lang="en-GB" sz="1600" i="1" dirty="0">
                <a:cs typeface="Times New Roman" pitchFamily="18" charset="0"/>
              </a:rPr>
              <a:t>declaring, baptizing, marrying, promoting, hiring, testifying …</a:t>
            </a:r>
          </a:p>
        </p:txBody>
      </p:sp>
      <p:sp>
        <p:nvSpPr>
          <p:cNvPr id="2" name="Retângulo 1"/>
          <p:cNvSpPr/>
          <p:nvPr/>
        </p:nvSpPr>
        <p:spPr>
          <a:xfrm>
            <a:off x="251520" y="1219200"/>
            <a:ext cx="3456384" cy="1200328"/>
          </a:xfrm>
          <a:prstGeom prst="rect">
            <a:avLst/>
          </a:prstGeom>
        </p:spPr>
        <p:txBody>
          <a:bodyPr wrap="square">
            <a:spAutoFit/>
          </a:bodyPr>
          <a:lstStyle/>
          <a:p>
            <a:r>
              <a:rPr lang="en-US" sz="2400" dirty="0"/>
              <a:t>How to do things with words </a:t>
            </a:r>
            <a:r>
              <a:rPr lang="en-US" sz="2400" dirty="0" smtClean="0"/>
              <a:t> (</a:t>
            </a:r>
            <a:r>
              <a:rPr lang="en-US" sz="2400" dirty="0"/>
              <a:t>speech act theory)</a:t>
            </a:r>
            <a:endParaRPr lang="pt-BR" sz="2400" dirty="0"/>
          </a:p>
        </p:txBody>
      </p:sp>
      <p:sp>
        <p:nvSpPr>
          <p:cNvPr id="5" name="Rectangle 3"/>
          <p:cNvSpPr txBox="1">
            <a:spLocks noChangeArrowheads="1"/>
          </p:cNvSpPr>
          <p:nvPr/>
        </p:nvSpPr>
        <p:spPr bwMode="auto">
          <a:xfrm>
            <a:off x="4085945" y="2492897"/>
            <a:ext cx="4614293" cy="3888433"/>
          </a:xfrm>
          <a:prstGeom prst="rect">
            <a:avLst/>
          </a:prstGeom>
          <a:solidFill>
            <a:schemeClr val="bg2">
              <a:lumMod val="90000"/>
            </a:schemeClr>
          </a:solidFill>
          <a:ln/>
          <a:extLst/>
        </p:spPr>
        <p:txBody>
          <a:bodyPr vert="horz" wrap="square" lIns="91440" tIns="45720" rIns="91440" bIns="45720" numCol="1" rtlCol="0" anchor="t" anchorCtr="0" compatLnSpc="1">
            <a:prstTxWarp prst="textNoShape">
              <a:avLst/>
            </a:prstTxWarp>
            <a:normAutofit/>
          </a:bodyPr>
          <a:lstStyle>
            <a:lvl1pPr marL="228573" indent="-228573" algn="l" defTabSz="914290" rtl="0" eaLnBrk="1" latinLnBrk="0" hangingPunct="1">
              <a:lnSpc>
                <a:spcPct val="90000"/>
              </a:lnSpc>
              <a:spcBef>
                <a:spcPts val="1800"/>
              </a:spcBef>
              <a:buSzPct val="80000"/>
              <a:buFont typeface="Wingdings" pitchFamily="2" charset="2"/>
              <a:buChar char="§"/>
              <a:defRPr sz="2400" kern="1200">
                <a:solidFill>
                  <a:schemeClr val="tx1">
                    <a:lumMod val="75000"/>
                    <a:lumOff val="25000"/>
                  </a:schemeClr>
                </a:solidFill>
                <a:latin typeface="+mn-lt"/>
                <a:ea typeface="+mn-ea"/>
                <a:cs typeface="+mn-cs"/>
              </a:defRPr>
            </a:lvl1pPr>
            <a:lvl2pPr marL="457145" indent="-228573" algn="l" defTabSz="914290" rtl="0" eaLnBrk="1" latinLnBrk="0" hangingPunct="1">
              <a:lnSpc>
                <a:spcPct val="90000"/>
              </a:lnSpc>
              <a:spcBef>
                <a:spcPts val="600"/>
              </a:spcBef>
              <a:buSzPct val="80000"/>
              <a:buFont typeface="Wingdings" pitchFamily="2" charset="2"/>
              <a:buChar char="§"/>
              <a:defRPr sz="2200" kern="1200">
                <a:solidFill>
                  <a:schemeClr val="tx1">
                    <a:lumMod val="75000"/>
                    <a:lumOff val="25000"/>
                  </a:schemeClr>
                </a:solidFill>
                <a:latin typeface="+mn-lt"/>
                <a:ea typeface="+mn-ea"/>
                <a:cs typeface="+mn-cs"/>
              </a:defRPr>
            </a:lvl2pPr>
            <a:lvl3pPr marL="685718" indent="-182858" algn="l" defTabSz="914290" rtl="0" eaLnBrk="1" latinLnBrk="0" hangingPunct="1">
              <a:lnSpc>
                <a:spcPct val="90000"/>
              </a:lnSpc>
              <a:spcBef>
                <a:spcPts val="600"/>
              </a:spcBef>
              <a:buSzPct val="80000"/>
              <a:buFont typeface="Wingdings" pitchFamily="2" charset="2"/>
              <a:buChar char="§"/>
              <a:defRPr sz="2000" kern="1200">
                <a:solidFill>
                  <a:schemeClr val="tx1">
                    <a:lumMod val="75000"/>
                    <a:lumOff val="25000"/>
                  </a:schemeClr>
                </a:solidFill>
                <a:latin typeface="+mn-lt"/>
                <a:ea typeface="+mn-ea"/>
                <a:cs typeface="+mn-cs"/>
              </a:defRPr>
            </a:lvl3pPr>
            <a:lvl4pPr marL="868576" indent="-182541" algn="l" defTabSz="914290" rtl="0" eaLnBrk="1" latinLnBrk="0" hangingPunct="1">
              <a:lnSpc>
                <a:spcPct val="90000"/>
              </a:lnSpc>
              <a:spcBef>
                <a:spcPts val="600"/>
              </a:spcBef>
              <a:buSzPct val="80000"/>
              <a:buFont typeface="Wingdings" pitchFamily="2" charset="2"/>
              <a:buChar char="§"/>
              <a:defRPr sz="1800" kern="1200">
                <a:solidFill>
                  <a:schemeClr val="tx1">
                    <a:lumMod val="75000"/>
                    <a:lumOff val="25000"/>
                  </a:schemeClr>
                </a:solidFill>
                <a:latin typeface="+mn-lt"/>
                <a:ea typeface="+mn-ea"/>
                <a:cs typeface="+mn-cs"/>
              </a:defRPr>
            </a:lvl4pPr>
            <a:lvl5pPr marL="1051434" indent="-182858" algn="l" defTabSz="914290" rtl="0" eaLnBrk="1" latinLnBrk="0" hangingPunct="1">
              <a:lnSpc>
                <a:spcPct val="90000"/>
              </a:lnSpc>
              <a:spcBef>
                <a:spcPts val="600"/>
              </a:spcBef>
              <a:buSzPct val="80000"/>
              <a:buFont typeface="Wingdings" pitchFamily="2" charset="2"/>
              <a:buChar char="§"/>
              <a:defRPr sz="1600" kern="1200">
                <a:solidFill>
                  <a:schemeClr val="tx1">
                    <a:lumMod val="75000"/>
                    <a:lumOff val="25000"/>
                  </a:schemeClr>
                </a:solidFill>
                <a:latin typeface="+mn-lt"/>
                <a:ea typeface="+mn-ea"/>
                <a:cs typeface="+mn-cs"/>
              </a:defRPr>
            </a:lvl5pPr>
            <a:lvl6pPr marL="1234292" indent="-182858" algn="l" defTabSz="914290" rtl="0" eaLnBrk="1" latinLnBrk="0" hangingPunct="1">
              <a:lnSpc>
                <a:spcPct val="90000"/>
              </a:lnSpc>
              <a:spcBef>
                <a:spcPts val="400"/>
              </a:spcBef>
              <a:buSzPct val="80000"/>
              <a:buFont typeface="Wingdings" pitchFamily="2" charset="2"/>
              <a:buChar char="§"/>
              <a:defRPr sz="1600" kern="1200">
                <a:solidFill>
                  <a:schemeClr val="tx1">
                    <a:lumMod val="75000"/>
                    <a:lumOff val="25000"/>
                  </a:schemeClr>
                </a:solidFill>
                <a:latin typeface="+mn-lt"/>
                <a:ea typeface="+mn-ea"/>
                <a:cs typeface="+mn-cs"/>
              </a:defRPr>
            </a:lvl6pPr>
            <a:lvl7pPr marL="1417150" indent="-182858" algn="l" defTabSz="914290" rtl="0" eaLnBrk="1" latinLnBrk="0" hangingPunct="1">
              <a:lnSpc>
                <a:spcPct val="90000"/>
              </a:lnSpc>
              <a:spcBef>
                <a:spcPts val="400"/>
              </a:spcBef>
              <a:buSzPct val="80000"/>
              <a:buFont typeface="Wingdings" pitchFamily="2" charset="2"/>
              <a:buChar char="§"/>
              <a:defRPr sz="1600" kern="1200">
                <a:solidFill>
                  <a:schemeClr val="tx1">
                    <a:lumMod val="75000"/>
                    <a:lumOff val="25000"/>
                  </a:schemeClr>
                </a:solidFill>
                <a:latin typeface="+mn-lt"/>
                <a:ea typeface="+mn-ea"/>
                <a:cs typeface="+mn-cs"/>
              </a:defRPr>
            </a:lvl7pPr>
            <a:lvl8pPr marL="1600008" indent="-182858" algn="l" defTabSz="914290" rtl="0" eaLnBrk="1" latinLnBrk="0" hangingPunct="1">
              <a:lnSpc>
                <a:spcPct val="90000"/>
              </a:lnSpc>
              <a:spcBef>
                <a:spcPts val="400"/>
              </a:spcBef>
              <a:buSzPct val="80000"/>
              <a:buFont typeface="Wingdings" pitchFamily="2" charset="2"/>
              <a:buChar char="§"/>
              <a:defRPr sz="1600" kern="1200">
                <a:solidFill>
                  <a:schemeClr val="tx1">
                    <a:lumMod val="75000"/>
                    <a:lumOff val="25000"/>
                  </a:schemeClr>
                </a:solidFill>
                <a:latin typeface="+mn-lt"/>
                <a:ea typeface="+mn-ea"/>
                <a:cs typeface="+mn-cs"/>
              </a:defRPr>
            </a:lvl8pPr>
            <a:lvl9pPr marL="1782866" indent="-182858" algn="l" defTabSz="914290" rtl="0" eaLnBrk="1" latinLnBrk="0" hangingPunct="1">
              <a:lnSpc>
                <a:spcPct val="90000"/>
              </a:lnSpc>
              <a:spcBef>
                <a:spcPts val="400"/>
              </a:spcBef>
              <a:buSzPct val="80000"/>
              <a:buFont typeface="Wingdings" pitchFamily="2" charset="2"/>
              <a:buChar char="§"/>
              <a:defRPr sz="1600" kern="1200">
                <a:solidFill>
                  <a:schemeClr val="tx1">
                    <a:lumMod val="75000"/>
                    <a:lumOff val="25000"/>
                  </a:schemeClr>
                </a:solidFill>
                <a:latin typeface="+mn-lt"/>
                <a:ea typeface="+mn-ea"/>
                <a:cs typeface="+mn-cs"/>
              </a:defRPr>
            </a:lvl9pPr>
          </a:lstStyle>
          <a:p>
            <a:pPr marL="457200" indent="-457200" defTabSz="457200">
              <a:lnSpc>
                <a:spcPct val="130000"/>
              </a:lnSpc>
              <a:spcBef>
                <a:spcPct val="20000"/>
              </a:spcBef>
              <a:buFont typeface="+mj-lt"/>
              <a:buAutoNum type="arabicPeriod"/>
            </a:pPr>
            <a:r>
              <a:rPr lang="en-US" sz="1600" dirty="0">
                <a:solidFill>
                  <a:schemeClr val="tx1"/>
                </a:solidFill>
                <a:cs typeface="Times New Roman" pitchFamily="18" charset="0"/>
              </a:rPr>
              <a:t>W</a:t>
            </a:r>
            <a:r>
              <a:rPr lang="en-GB" sz="1600" dirty="0">
                <a:solidFill>
                  <a:schemeClr val="tx1"/>
                </a:solidFill>
                <a:cs typeface="Times New Roman" pitchFamily="18" charset="0"/>
              </a:rPr>
              <a:t>e represent how things are: </a:t>
            </a:r>
          </a:p>
          <a:p>
            <a:pPr marL="228572" lvl="1" indent="0" defTabSz="457200">
              <a:lnSpc>
                <a:spcPct val="130000"/>
              </a:lnSpc>
              <a:spcBef>
                <a:spcPct val="20000"/>
              </a:spcBef>
              <a:buNone/>
            </a:pPr>
            <a:r>
              <a:rPr lang="en-GB" sz="1600" i="1" dirty="0">
                <a:solidFill>
                  <a:schemeClr val="tx1"/>
                </a:solidFill>
                <a:cs typeface="Times New Roman" pitchFamily="18" charset="0"/>
              </a:rPr>
              <a:t>map, chemical diagram, x-ray image, …</a:t>
            </a:r>
          </a:p>
          <a:p>
            <a:pPr marL="457200" indent="-457200" defTabSz="457200">
              <a:lnSpc>
                <a:spcPct val="130000"/>
              </a:lnSpc>
              <a:spcBef>
                <a:spcPct val="20000"/>
              </a:spcBef>
              <a:buFont typeface="+mj-lt"/>
              <a:buAutoNum type="arabicPeriod"/>
            </a:pPr>
            <a:r>
              <a:rPr lang="en-GB" sz="1600" dirty="0">
                <a:solidFill>
                  <a:schemeClr val="tx1"/>
                </a:solidFill>
                <a:cs typeface="Times New Roman" pitchFamily="18" charset="0"/>
              </a:rPr>
              <a:t>We try to get people to do things:</a:t>
            </a:r>
          </a:p>
          <a:p>
            <a:pPr marL="228572" lvl="1" indent="0" defTabSz="457200">
              <a:lnSpc>
                <a:spcPct val="130000"/>
              </a:lnSpc>
              <a:spcBef>
                <a:spcPct val="20000"/>
              </a:spcBef>
              <a:buNone/>
            </a:pPr>
            <a:r>
              <a:rPr lang="en-GB" sz="1600" i="1" dirty="0">
                <a:solidFill>
                  <a:schemeClr val="tx1"/>
                </a:solidFill>
                <a:cs typeface="Times New Roman" pitchFamily="18" charset="0"/>
              </a:rPr>
              <a:t>blueprint, wiring diagram, training manual…</a:t>
            </a:r>
          </a:p>
          <a:p>
            <a:pPr marL="457200" indent="-457200" defTabSz="457200">
              <a:lnSpc>
                <a:spcPct val="130000"/>
              </a:lnSpc>
              <a:spcBef>
                <a:spcPct val="20000"/>
              </a:spcBef>
              <a:buFont typeface="+mj-lt"/>
              <a:buAutoNum type="arabicPeriod"/>
            </a:pPr>
            <a:r>
              <a:rPr lang="en-GB" sz="1600" dirty="0">
                <a:solidFill>
                  <a:schemeClr val="tx1"/>
                </a:solidFill>
                <a:cs typeface="Times New Roman" pitchFamily="18" charset="0"/>
              </a:rPr>
              <a:t>We commit ourselves to doing things</a:t>
            </a:r>
          </a:p>
          <a:p>
            <a:pPr marL="228572" lvl="1" indent="0" defTabSz="457200">
              <a:lnSpc>
                <a:spcPct val="130000"/>
              </a:lnSpc>
              <a:spcBef>
                <a:spcPct val="20000"/>
              </a:spcBef>
              <a:buNone/>
            </a:pPr>
            <a:r>
              <a:rPr lang="en-GB" sz="1600" dirty="0">
                <a:solidFill>
                  <a:schemeClr val="tx1"/>
                </a:solidFill>
                <a:cs typeface="Times New Roman" pitchFamily="18" charset="0"/>
              </a:rPr>
              <a:t> </a:t>
            </a:r>
            <a:r>
              <a:rPr lang="en-GB" sz="1600" i="1" dirty="0">
                <a:solidFill>
                  <a:schemeClr val="tx1"/>
                </a:solidFill>
                <a:cs typeface="Times New Roman" pitchFamily="18" charset="0"/>
              </a:rPr>
              <a:t>contract, planning agreement, flow chart…</a:t>
            </a:r>
          </a:p>
          <a:p>
            <a:pPr marL="457200" indent="-457200" defTabSz="457200">
              <a:lnSpc>
                <a:spcPct val="130000"/>
              </a:lnSpc>
              <a:spcBef>
                <a:spcPct val="20000"/>
              </a:spcBef>
              <a:buFont typeface="+mj-lt"/>
              <a:buAutoNum type="arabicPeriod" startAt="4"/>
            </a:pPr>
            <a:r>
              <a:rPr lang="en-GB" sz="1600" dirty="0">
                <a:solidFill>
                  <a:schemeClr val="tx1"/>
                </a:solidFill>
                <a:cs typeface="Times New Roman" pitchFamily="18" charset="0"/>
              </a:rPr>
              <a:t>We bring about changes in the world through document acts</a:t>
            </a:r>
          </a:p>
          <a:p>
            <a:pPr marL="228572" lvl="1" indent="0" defTabSz="457200">
              <a:lnSpc>
                <a:spcPct val="130000"/>
              </a:lnSpc>
              <a:spcBef>
                <a:spcPct val="20000"/>
              </a:spcBef>
              <a:buNone/>
            </a:pPr>
            <a:r>
              <a:rPr lang="en-GB" sz="1600" i="1" dirty="0">
                <a:solidFill>
                  <a:schemeClr val="tx1"/>
                </a:solidFill>
                <a:cs typeface="Times New Roman" pitchFamily="18" charset="0"/>
              </a:rPr>
              <a:t>official stamp, serial number, seal, signature,  …</a:t>
            </a:r>
          </a:p>
        </p:txBody>
      </p:sp>
      <p:sp>
        <p:nvSpPr>
          <p:cNvPr id="6" name="Rectangle 2"/>
          <p:cNvSpPr txBox="1">
            <a:spLocks noChangeArrowheads="1"/>
          </p:cNvSpPr>
          <p:nvPr/>
        </p:nvSpPr>
        <p:spPr bwMode="auto">
          <a:xfrm>
            <a:off x="4529884" y="1293710"/>
            <a:ext cx="3994876" cy="103263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lvl1pPr algn="l" defTabSz="914290" rtl="0" eaLnBrk="1" latinLnBrk="0" hangingPunct="1">
              <a:lnSpc>
                <a:spcPct val="90000"/>
              </a:lnSpc>
              <a:spcBef>
                <a:spcPct val="0"/>
              </a:spcBef>
              <a:buNone/>
              <a:defRPr sz="3600" kern="1200">
                <a:solidFill>
                  <a:schemeClr val="bg1"/>
                </a:solidFill>
                <a:latin typeface="+mj-lt"/>
                <a:ea typeface="+mj-ea"/>
                <a:cs typeface="+mj-cs"/>
              </a:defRPr>
            </a:lvl1pPr>
          </a:lstStyle>
          <a:p>
            <a:r>
              <a:rPr lang="en-US" sz="2400" dirty="0" smtClean="0">
                <a:solidFill>
                  <a:schemeClr val="tx1"/>
                </a:solidFill>
              </a:rPr>
              <a:t>How to do things with documents (document act theory)</a:t>
            </a:r>
            <a:endParaRPr lang="en-US" sz="2400" b="1" dirty="0">
              <a:solidFill>
                <a:schemeClr val="tx1"/>
              </a:solidFill>
            </a:endParaRPr>
          </a:p>
        </p:txBody>
      </p:sp>
      <p:sp>
        <p:nvSpPr>
          <p:cNvPr id="7" name="Retângulo 6"/>
          <p:cNvSpPr/>
          <p:nvPr/>
        </p:nvSpPr>
        <p:spPr>
          <a:xfrm>
            <a:off x="7687149" y="6461502"/>
            <a:ext cx="1304451" cy="369332"/>
          </a:xfrm>
          <a:prstGeom prst="rect">
            <a:avLst/>
          </a:prstGeom>
        </p:spPr>
        <p:txBody>
          <a:bodyPr wrap="none">
            <a:spAutoFit/>
          </a:bodyPr>
          <a:lstStyle/>
          <a:p>
            <a:r>
              <a:rPr lang="pt-BR" dirty="0"/>
              <a:t>Smith, 2012</a:t>
            </a:r>
          </a:p>
        </p:txBody>
      </p:sp>
      <p:sp>
        <p:nvSpPr>
          <p:cNvPr id="8"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US" dirty="0"/>
          </a:p>
        </p:txBody>
      </p:sp>
    </p:spTree>
    <p:extLst>
      <p:ext uri="{BB962C8B-B14F-4D97-AF65-F5344CB8AC3E}">
        <p14:creationId xmlns:p14="http://schemas.microsoft.com/office/powerpoint/2010/main" val="20974472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Introduction</a:t>
            </a:r>
            <a:endParaRPr lang="pt-BR" dirty="0"/>
          </a:p>
        </p:txBody>
      </p:sp>
      <p:sp>
        <p:nvSpPr>
          <p:cNvPr id="3" name="Espaço Reservado para Conteúdo 2"/>
          <p:cNvSpPr>
            <a:spLocks noGrp="1"/>
          </p:cNvSpPr>
          <p:nvPr>
            <p:ph idx="1"/>
          </p:nvPr>
        </p:nvSpPr>
        <p:spPr>
          <a:xfrm>
            <a:off x="567856" y="1417638"/>
            <a:ext cx="8216612" cy="1080120"/>
          </a:xfrm>
        </p:spPr>
        <p:txBody>
          <a:bodyPr>
            <a:noAutofit/>
          </a:bodyPr>
          <a:lstStyle/>
          <a:p>
            <a:pPr>
              <a:lnSpc>
                <a:spcPct val="150000"/>
              </a:lnSpc>
            </a:pPr>
            <a:r>
              <a:rPr lang="en-US" sz="2200" dirty="0" smtClean="0"/>
              <a:t>Documents plays </a:t>
            </a:r>
            <a:r>
              <a:rPr lang="en-US" sz="2200" dirty="0"/>
              <a:t>an essential role in many social interactions and can unite people, groups or nations in a lasting </a:t>
            </a:r>
            <a:r>
              <a:rPr lang="en-US" sz="2200" dirty="0" smtClean="0"/>
              <a:t>way</a:t>
            </a:r>
            <a:endParaRPr lang="pt-BR" sz="2200" dirty="0"/>
          </a:p>
        </p:txBody>
      </p:sp>
      <p:sp>
        <p:nvSpPr>
          <p:cNvPr id="5" name="Retângulo 4"/>
          <p:cNvSpPr/>
          <p:nvPr/>
        </p:nvSpPr>
        <p:spPr>
          <a:xfrm>
            <a:off x="487093" y="2497758"/>
            <a:ext cx="8297375" cy="3016210"/>
          </a:xfrm>
          <a:prstGeom prst="rect">
            <a:avLst/>
          </a:prstGeom>
        </p:spPr>
        <p:txBody>
          <a:bodyPr wrap="square">
            <a:spAutoFit/>
          </a:bodyPr>
          <a:lstStyle/>
          <a:p>
            <a:pPr marL="285750" lvl="0" indent="-285750">
              <a:buFont typeface="Arial" panose="020B0604020202020204" pitchFamily="34" charset="0"/>
              <a:buChar char="•"/>
            </a:pPr>
            <a:r>
              <a:rPr lang="en-US" sz="2200" dirty="0">
                <a:solidFill>
                  <a:schemeClr val="tx1">
                    <a:lumMod val="75000"/>
                    <a:lumOff val="25000"/>
                  </a:schemeClr>
                </a:solidFill>
              </a:rPr>
              <a:t>Different sorts of things we can do to a document</a:t>
            </a:r>
            <a:r>
              <a:rPr lang="en-US" sz="2400" dirty="0" smtClean="0">
                <a:solidFill>
                  <a:schemeClr val="tx1">
                    <a:lumMod val="75000"/>
                    <a:lumOff val="25000"/>
                  </a:schemeClr>
                </a:solidFill>
              </a:rPr>
              <a:t>...</a:t>
            </a:r>
            <a:br>
              <a:rPr lang="en-US" sz="2400" dirty="0" smtClean="0">
                <a:solidFill>
                  <a:schemeClr val="tx1">
                    <a:lumMod val="75000"/>
                    <a:lumOff val="25000"/>
                  </a:schemeClr>
                </a:solidFill>
              </a:rPr>
            </a:br>
            <a:endParaRPr lang="en-US" sz="2400" dirty="0">
              <a:solidFill>
                <a:schemeClr val="tx1">
                  <a:lumMod val="75000"/>
                  <a:lumOff val="25000"/>
                </a:schemeClr>
              </a:solidFill>
            </a:endParaRPr>
          </a:p>
          <a:p>
            <a:pPr marL="742895" lvl="1" indent="-285750">
              <a:buFont typeface="Wingdings" charset="2"/>
              <a:buChar char="ü"/>
            </a:pPr>
            <a:r>
              <a:rPr lang="en-US" sz="2000" dirty="0">
                <a:solidFill>
                  <a:schemeClr val="tx1">
                    <a:lumMod val="75000"/>
                    <a:lumOff val="25000"/>
                  </a:schemeClr>
                </a:solidFill>
              </a:rPr>
              <a:t>fill it </a:t>
            </a:r>
            <a:endParaRPr lang="en-US" sz="2000" dirty="0" smtClean="0">
              <a:solidFill>
                <a:schemeClr val="tx1">
                  <a:lumMod val="75000"/>
                  <a:lumOff val="25000"/>
                </a:schemeClr>
              </a:solidFill>
            </a:endParaRPr>
          </a:p>
          <a:p>
            <a:pPr marL="742895" lvl="1" indent="-285750">
              <a:buFont typeface="Wingdings" charset="2"/>
              <a:buChar char="ü"/>
            </a:pPr>
            <a:r>
              <a:rPr lang="en-US" sz="2000" dirty="0" smtClean="0">
                <a:solidFill>
                  <a:schemeClr val="tx1">
                    <a:lumMod val="75000"/>
                    <a:lumOff val="25000"/>
                  </a:schemeClr>
                </a:solidFill>
              </a:rPr>
              <a:t>sign </a:t>
            </a:r>
            <a:r>
              <a:rPr lang="en-US" sz="2000" dirty="0">
                <a:solidFill>
                  <a:schemeClr val="tx1">
                    <a:lumMod val="75000"/>
                    <a:lumOff val="25000"/>
                  </a:schemeClr>
                </a:solidFill>
              </a:rPr>
              <a:t>it </a:t>
            </a:r>
          </a:p>
          <a:p>
            <a:pPr marL="742895" lvl="1" indent="-285750">
              <a:buFont typeface="Wingdings" charset="2"/>
              <a:buChar char="ü"/>
            </a:pPr>
            <a:r>
              <a:rPr lang="en-US" sz="2000" dirty="0">
                <a:solidFill>
                  <a:schemeClr val="tx1">
                    <a:lumMod val="75000"/>
                    <a:lumOff val="25000"/>
                  </a:schemeClr>
                </a:solidFill>
              </a:rPr>
              <a:t>stamp it </a:t>
            </a:r>
          </a:p>
          <a:p>
            <a:pPr marL="742895" lvl="1" indent="-285750">
              <a:buFont typeface="Wingdings" charset="2"/>
              <a:buChar char="ü"/>
            </a:pPr>
            <a:r>
              <a:rPr lang="en-US" sz="2000" dirty="0">
                <a:solidFill>
                  <a:schemeClr val="tx1">
                    <a:lumMod val="75000"/>
                    <a:lumOff val="25000"/>
                  </a:schemeClr>
                </a:solidFill>
              </a:rPr>
              <a:t>inspect it </a:t>
            </a:r>
          </a:p>
          <a:p>
            <a:pPr marL="742895" lvl="1" indent="-285750">
              <a:buFont typeface="Wingdings" charset="2"/>
              <a:buChar char="ü"/>
            </a:pPr>
            <a:r>
              <a:rPr lang="en-US" sz="2000" dirty="0">
                <a:solidFill>
                  <a:schemeClr val="tx1">
                    <a:lumMod val="75000"/>
                    <a:lumOff val="25000"/>
                  </a:schemeClr>
                </a:solidFill>
              </a:rPr>
              <a:t>copy it</a:t>
            </a:r>
          </a:p>
          <a:p>
            <a:pPr marL="742895" lvl="1" indent="-285750">
              <a:buFont typeface="Wingdings" charset="2"/>
              <a:buChar char="ü"/>
            </a:pPr>
            <a:r>
              <a:rPr lang="en-US" sz="2000" dirty="0">
                <a:solidFill>
                  <a:schemeClr val="tx1">
                    <a:lumMod val="75000"/>
                    <a:lumOff val="25000"/>
                  </a:schemeClr>
                </a:solidFill>
              </a:rPr>
              <a:t>file it </a:t>
            </a:r>
          </a:p>
          <a:p>
            <a:pPr marL="285750" lvl="0" indent="-285750">
              <a:buFont typeface="Arial" panose="020B0604020202020204" pitchFamily="34" charset="0"/>
              <a:buChar char="•"/>
            </a:pPr>
            <a:endParaRPr lang="en-US" sz="2200" dirty="0" smtClean="0"/>
          </a:p>
        </p:txBody>
      </p:sp>
    </p:spTree>
    <p:extLst>
      <p:ext uri="{BB962C8B-B14F-4D97-AF65-F5344CB8AC3E}">
        <p14:creationId xmlns:p14="http://schemas.microsoft.com/office/powerpoint/2010/main" val="15940973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&amp; Motivation</a:t>
            </a:r>
            <a:endParaRPr lang="en-US" dirty="0"/>
          </a:p>
        </p:txBody>
      </p:sp>
      <p:sp>
        <p:nvSpPr>
          <p:cNvPr id="5" name="Rectangle 4"/>
          <p:cNvSpPr/>
          <p:nvPr/>
        </p:nvSpPr>
        <p:spPr>
          <a:xfrm>
            <a:off x="343231" y="1410269"/>
            <a:ext cx="8094058" cy="1477328"/>
          </a:xfrm>
          <a:prstGeom prst="rect">
            <a:avLst/>
          </a:prstGeom>
        </p:spPr>
        <p:txBody>
          <a:bodyPr wrap="square">
            <a:spAutoFit/>
          </a:bodyPr>
          <a:lstStyle/>
          <a:p>
            <a:r>
              <a:rPr lang="en-US" dirty="0"/>
              <a:t>DEMO Method lacks the notion of document as a physical entity. In DEMO, discusses the documental level of abstraction, i.e., </a:t>
            </a:r>
            <a:r>
              <a:rPr lang="en-US" dirty="0" smtClean="0"/>
              <a:t>it is </a:t>
            </a:r>
            <a:r>
              <a:rPr lang="en-US" dirty="0"/>
              <a:t>associated with the human ability to accomplish: 1) coordination act - actors act according to was agreed previously; 2) ability to perform production act like: to store, to retrieve, to transmit, to copy (phrases or documents).</a:t>
            </a:r>
            <a:endParaRPr lang="pt-PT" dirty="0"/>
          </a:p>
        </p:txBody>
      </p:sp>
      <p:sp>
        <p:nvSpPr>
          <p:cNvPr id="6" name="Rectangle 5"/>
          <p:cNvSpPr/>
          <p:nvPr/>
        </p:nvSpPr>
        <p:spPr>
          <a:xfrm>
            <a:off x="343231" y="3115608"/>
            <a:ext cx="8671333" cy="1754327"/>
          </a:xfrm>
          <a:prstGeom prst="rect">
            <a:avLst/>
          </a:prstGeom>
        </p:spPr>
        <p:txBody>
          <a:bodyPr wrap="square">
            <a:spAutoFit/>
          </a:bodyPr>
          <a:lstStyle/>
          <a:p>
            <a:r>
              <a:rPr lang="en-US" dirty="0"/>
              <a:t>Our account - we are dealing with what the human being can do with documents. </a:t>
            </a:r>
            <a:r>
              <a:rPr lang="en-US" dirty="0" smtClean="0"/>
              <a:t>Document </a:t>
            </a:r>
            <a:r>
              <a:rPr lang="en-US" dirty="0"/>
              <a:t>is a physical </a:t>
            </a:r>
            <a:r>
              <a:rPr lang="en-US" dirty="0" smtClean="0"/>
              <a:t>entity that records some </a:t>
            </a:r>
            <a:r>
              <a:rPr lang="en-US" dirty="0"/>
              <a:t>human </a:t>
            </a:r>
            <a:r>
              <a:rPr lang="en-US" dirty="0" smtClean="0"/>
              <a:t>actions </a:t>
            </a:r>
            <a:r>
              <a:rPr lang="en-US" dirty="0"/>
              <a:t>named document acts</a:t>
            </a:r>
            <a:r>
              <a:rPr lang="en-US" dirty="0" smtClean="0"/>
              <a:t>.</a:t>
            </a:r>
          </a:p>
          <a:p>
            <a:endParaRPr lang="en-US" dirty="0"/>
          </a:p>
          <a:p>
            <a:r>
              <a:rPr lang="en-US" dirty="0" smtClean="0"/>
              <a:t>The </a:t>
            </a:r>
            <a:r>
              <a:rPr lang="en-US" dirty="0"/>
              <a:t>present-day </a:t>
            </a:r>
            <a:r>
              <a:rPr lang="en-US" dirty="0" smtClean="0"/>
              <a:t>the term </a:t>
            </a:r>
            <a:r>
              <a:rPr lang="en-US" dirty="0"/>
              <a:t>document keeps the sense of “instruction regarding an action with the aim of confirming a fact” [13]. </a:t>
            </a:r>
            <a:r>
              <a:rPr lang="en-US" dirty="0" smtClean="0"/>
              <a:t>The term </a:t>
            </a:r>
            <a:r>
              <a:rPr lang="en-US" dirty="0"/>
              <a:t>document also acquires a deontic-normative </a:t>
            </a:r>
            <a:r>
              <a:rPr lang="en-US" dirty="0" smtClean="0"/>
              <a:t>connotation [13] (duties </a:t>
            </a:r>
            <a:r>
              <a:rPr lang="en-US" dirty="0"/>
              <a:t>or obligations </a:t>
            </a:r>
            <a:r>
              <a:rPr lang="en-US" dirty="0" smtClean="0"/>
              <a:t>) </a:t>
            </a:r>
            <a:r>
              <a:rPr lang="en-US" dirty="0">
                <a:solidFill>
                  <a:prstClr val="black"/>
                </a:solidFill>
              </a:rPr>
              <a:t>[13</a:t>
            </a:r>
            <a:r>
              <a:rPr lang="en-US" dirty="0" smtClean="0">
                <a:solidFill>
                  <a:prstClr val="black"/>
                </a:solidFill>
              </a:rPr>
              <a:t>]</a:t>
            </a:r>
            <a:endParaRPr lang="en-US" dirty="0"/>
          </a:p>
        </p:txBody>
      </p:sp>
      <p:sp>
        <p:nvSpPr>
          <p:cNvPr id="7" name="Rectangle 6"/>
          <p:cNvSpPr/>
          <p:nvPr/>
        </p:nvSpPr>
        <p:spPr>
          <a:xfrm>
            <a:off x="343231" y="5140071"/>
            <a:ext cx="8229600" cy="923330"/>
          </a:xfrm>
          <a:prstGeom prst="rect">
            <a:avLst/>
          </a:prstGeom>
        </p:spPr>
        <p:txBody>
          <a:bodyPr wrap="square">
            <a:spAutoFit/>
          </a:bodyPr>
          <a:lstStyle/>
          <a:p>
            <a:r>
              <a:rPr lang="en-US" dirty="0"/>
              <a:t>We seek to answer our research problem about the possibility of connecting documents to the models based on DEMO, through the embodiment to documents acts theory.</a:t>
            </a:r>
            <a:r>
              <a:rPr lang="pt-PT" dirty="0"/>
              <a:t> </a:t>
            </a:r>
            <a:endParaRPr lang="en-US" dirty="0"/>
          </a:p>
        </p:txBody>
      </p:sp>
    </p:spTree>
    <p:extLst>
      <p:ext uri="{BB962C8B-B14F-4D97-AF65-F5344CB8AC3E}">
        <p14:creationId xmlns:p14="http://schemas.microsoft.com/office/powerpoint/2010/main" val="137761276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6565</TotalTime>
  <Words>4054</Words>
  <Application>Microsoft Macintosh PowerPoint</Application>
  <PresentationFormat>On-screen Show (4:3)</PresentationFormat>
  <Paragraphs>387</Paragraphs>
  <Slides>27</Slides>
  <Notes>8</Notes>
  <HiddenSlides>2</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Towards an account for dealing with Document Act in DEMO Method</vt:lpstr>
      <vt:lpstr>About me</vt:lpstr>
      <vt:lpstr>Agenda</vt:lpstr>
      <vt:lpstr>Introduction</vt:lpstr>
      <vt:lpstr>Introduction</vt:lpstr>
      <vt:lpstr>Introduction</vt:lpstr>
      <vt:lpstr>Introduction </vt:lpstr>
      <vt:lpstr>Introduction</vt:lpstr>
      <vt:lpstr>Problem &amp; Motivation</vt:lpstr>
      <vt:lpstr>Objectives </vt:lpstr>
      <vt:lpstr>Methodological proposal </vt:lpstr>
      <vt:lpstr>Methodological proposal </vt:lpstr>
      <vt:lpstr>The scenario of application</vt:lpstr>
      <vt:lpstr>The consent process</vt:lpstr>
      <vt:lpstr>Document act – from d-act ontology</vt:lpstr>
      <vt:lpstr>PowerPoint Presentation</vt:lpstr>
      <vt:lpstr>PowerPoint Presentation</vt:lpstr>
      <vt:lpstr>PowerPoint Presentation</vt:lpstr>
      <vt:lpstr>PowerPoint Presentation</vt:lpstr>
      <vt:lpstr>PowerPoint Presentation</vt:lpstr>
      <vt:lpstr>The steps of the model development </vt:lpstr>
      <vt:lpstr>The steps of the model development  … continuation  </vt:lpstr>
      <vt:lpstr>PowerPoint Presentation</vt:lpstr>
      <vt:lpstr>Next steps </vt:lpstr>
      <vt:lpstr>Thank you</vt:lpstr>
      <vt:lpstr>PowerPoint Presentation</vt:lpstr>
      <vt:lpstr>Acknowledgment</vt:lpstr>
    </vt:vector>
  </TitlesOfParts>
  <Company>University at Buffalo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Katia C Coelho</dc:creator>
  <cp:lastModifiedBy>Katia C Coelho</cp:lastModifiedBy>
  <cp:revision>206</cp:revision>
  <dcterms:created xsi:type="dcterms:W3CDTF">2016-04-04T00:49:53Z</dcterms:created>
  <dcterms:modified xsi:type="dcterms:W3CDTF">2016-05-30T11:03:13Z</dcterms:modified>
</cp:coreProperties>
</file>